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3" r:id="rId4"/>
    <p:sldMasterId id="2147483686" r:id="rId5"/>
    <p:sldMasterId id="2147483699" r:id="rId6"/>
    <p:sldMasterId id="2147483711" r:id="rId7"/>
    <p:sldMasterId id="2147483723" r:id="rId8"/>
    <p:sldMasterId id="2147483735" r:id="rId9"/>
  </p:sldMasterIdLst>
  <p:notesMasterIdLst>
    <p:notesMasterId r:id="rId15"/>
  </p:notesMasterIdLst>
  <p:handoutMasterIdLst>
    <p:handoutMasterId r:id="rId88"/>
  </p:handoutMasterIdLst>
  <p:sldIdLst>
    <p:sldId id="327" r:id="rId10"/>
    <p:sldId id="278" r:id="rId11"/>
    <p:sldId id="284" r:id="rId12"/>
    <p:sldId id="328" r:id="rId13"/>
    <p:sldId id="308" r:id="rId14"/>
    <p:sldId id="422" r:id="rId16"/>
    <p:sldId id="423" r:id="rId17"/>
    <p:sldId id="424" r:id="rId18"/>
    <p:sldId id="425" r:id="rId19"/>
    <p:sldId id="494" r:id="rId20"/>
    <p:sldId id="399" r:id="rId21"/>
    <p:sldId id="285" r:id="rId22"/>
    <p:sldId id="340" r:id="rId23"/>
    <p:sldId id="296" r:id="rId24"/>
    <p:sldId id="287" r:id="rId25"/>
    <p:sldId id="338" r:id="rId26"/>
    <p:sldId id="307" r:id="rId27"/>
    <p:sldId id="334" r:id="rId28"/>
    <p:sldId id="335" r:id="rId29"/>
    <p:sldId id="400" r:id="rId30"/>
    <p:sldId id="401" r:id="rId31"/>
    <p:sldId id="402" r:id="rId32"/>
    <p:sldId id="403" r:id="rId33"/>
    <p:sldId id="404" r:id="rId34"/>
    <p:sldId id="405" r:id="rId35"/>
    <p:sldId id="406" r:id="rId36"/>
    <p:sldId id="407" r:id="rId37"/>
    <p:sldId id="408" r:id="rId38"/>
    <p:sldId id="409" r:id="rId39"/>
    <p:sldId id="429" r:id="rId40"/>
    <p:sldId id="430" r:id="rId41"/>
    <p:sldId id="341" r:id="rId42"/>
    <p:sldId id="346" r:id="rId43"/>
    <p:sldId id="343" r:id="rId44"/>
    <p:sldId id="426" r:id="rId45"/>
    <p:sldId id="427" r:id="rId46"/>
    <p:sldId id="428" r:id="rId47"/>
    <p:sldId id="393" r:id="rId48"/>
    <p:sldId id="344" r:id="rId49"/>
    <p:sldId id="349" r:id="rId50"/>
    <p:sldId id="350" r:id="rId51"/>
    <p:sldId id="352" r:id="rId52"/>
    <p:sldId id="353" r:id="rId53"/>
    <p:sldId id="356" r:id="rId54"/>
    <p:sldId id="431" r:id="rId55"/>
    <p:sldId id="432" r:id="rId56"/>
    <p:sldId id="433" r:id="rId57"/>
    <p:sldId id="434" r:id="rId58"/>
    <p:sldId id="342" r:id="rId59"/>
    <p:sldId id="358" r:id="rId60"/>
    <p:sldId id="359" r:id="rId61"/>
    <p:sldId id="380" r:id="rId62"/>
    <p:sldId id="377" r:id="rId63"/>
    <p:sldId id="375" r:id="rId64"/>
    <p:sldId id="373" r:id="rId65"/>
    <p:sldId id="385" r:id="rId66"/>
    <p:sldId id="387" r:id="rId67"/>
    <p:sldId id="372" r:id="rId68"/>
    <p:sldId id="394" r:id="rId69"/>
    <p:sldId id="395" r:id="rId70"/>
    <p:sldId id="396" r:id="rId71"/>
    <p:sldId id="397" r:id="rId72"/>
    <p:sldId id="398" r:id="rId73"/>
    <p:sldId id="370" r:id="rId74"/>
    <p:sldId id="369" r:id="rId75"/>
    <p:sldId id="368" r:id="rId76"/>
    <p:sldId id="367" r:id="rId77"/>
    <p:sldId id="366" r:id="rId78"/>
    <p:sldId id="365" r:id="rId79"/>
    <p:sldId id="364" r:id="rId80"/>
    <p:sldId id="363" r:id="rId81"/>
    <p:sldId id="362" r:id="rId82"/>
    <p:sldId id="388" r:id="rId83"/>
    <p:sldId id="389" r:id="rId84"/>
    <p:sldId id="361" r:id="rId85"/>
    <p:sldId id="390" r:id="rId86"/>
    <p:sldId id="333" r:id="rId87"/>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703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79" d="100"/>
          <a:sy n="79" d="100"/>
        </p:scale>
        <p:origin x="-1074" y="-96"/>
      </p:cViewPr>
      <p:guideLst>
        <p:guide orient="horz" pos="1835"/>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1" Type="http://schemas.openxmlformats.org/officeDocument/2006/relationships/tableStyles" Target="tableStyles.xml"/><Relationship Id="rId90" Type="http://schemas.openxmlformats.org/officeDocument/2006/relationships/viewProps" Target="viewProps.xml"/><Relationship Id="rId9" Type="http://schemas.openxmlformats.org/officeDocument/2006/relationships/slideMaster" Target="slideMasters/slideMaster8.xml"/><Relationship Id="rId89" Type="http://schemas.openxmlformats.org/officeDocument/2006/relationships/presProps" Target="presProps.xml"/><Relationship Id="rId88" Type="http://schemas.openxmlformats.org/officeDocument/2006/relationships/handoutMaster" Target="handoutMasters/handoutMaster1.xml"/><Relationship Id="rId87" Type="http://schemas.openxmlformats.org/officeDocument/2006/relationships/slide" Target="slides/slide77.xml"/><Relationship Id="rId86" Type="http://schemas.openxmlformats.org/officeDocument/2006/relationships/slide" Target="slides/slide76.xml"/><Relationship Id="rId85" Type="http://schemas.openxmlformats.org/officeDocument/2006/relationships/slide" Target="slides/slide75.xml"/><Relationship Id="rId84" Type="http://schemas.openxmlformats.org/officeDocument/2006/relationships/slide" Target="slides/slide74.xml"/><Relationship Id="rId83" Type="http://schemas.openxmlformats.org/officeDocument/2006/relationships/slide" Target="slides/slide73.xml"/><Relationship Id="rId82" Type="http://schemas.openxmlformats.org/officeDocument/2006/relationships/slide" Target="slides/slide72.xml"/><Relationship Id="rId81" Type="http://schemas.openxmlformats.org/officeDocument/2006/relationships/slide" Target="slides/slide71.xml"/><Relationship Id="rId80" Type="http://schemas.openxmlformats.org/officeDocument/2006/relationships/slide" Target="slides/slide70.xml"/><Relationship Id="rId8" Type="http://schemas.openxmlformats.org/officeDocument/2006/relationships/slideMaster" Target="slideMasters/slideMaster7.xml"/><Relationship Id="rId79" Type="http://schemas.openxmlformats.org/officeDocument/2006/relationships/slide" Target="slides/slide69.xml"/><Relationship Id="rId78" Type="http://schemas.openxmlformats.org/officeDocument/2006/relationships/slide" Target="slides/slide68.xml"/><Relationship Id="rId77" Type="http://schemas.openxmlformats.org/officeDocument/2006/relationships/slide" Target="slides/slide67.xml"/><Relationship Id="rId76" Type="http://schemas.openxmlformats.org/officeDocument/2006/relationships/slide" Target="slides/slide66.xml"/><Relationship Id="rId75" Type="http://schemas.openxmlformats.org/officeDocument/2006/relationships/slide" Target="slides/slide65.xml"/><Relationship Id="rId74" Type="http://schemas.openxmlformats.org/officeDocument/2006/relationships/slide" Target="slides/slide64.xml"/><Relationship Id="rId73" Type="http://schemas.openxmlformats.org/officeDocument/2006/relationships/slide" Target="slides/slide63.xml"/><Relationship Id="rId72" Type="http://schemas.openxmlformats.org/officeDocument/2006/relationships/slide" Target="slides/slide62.xml"/><Relationship Id="rId71" Type="http://schemas.openxmlformats.org/officeDocument/2006/relationships/slide" Target="slides/slide61.xml"/><Relationship Id="rId70" Type="http://schemas.openxmlformats.org/officeDocument/2006/relationships/slide" Target="slides/slide60.xml"/><Relationship Id="rId7" Type="http://schemas.openxmlformats.org/officeDocument/2006/relationships/slideMaster" Target="slideMasters/slideMaster6.xml"/><Relationship Id="rId69" Type="http://schemas.openxmlformats.org/officeDocument/2006/relationships/slide" Target="slides/slide59.xml"/><Relationship Id="rId68" Type="http://schemas.openxmlformats.org/officeDocument/2006/relationships/slide" Target="slides/slide58.xml"/><Relationship Id="rId67" Type="http://schemas.openxmlformats.org/officeDocument/2006/relationships/slide" Target="slides/slide57.xml"/><Relationship Id="rId66" Type="http://schemas.openxmlformats.org/officeDocument/2006/relationships/slide" Target="slides/slide56.xml"/><Relationship Id="rId65" Type="http://schemas.openxmlformats.org/officeDocument/2006/relationships/slide" Target="slides/slide55.xml"/><Relationship Id="rId64" Type="http://schemas.openxmlformats.org/officeDocument/2006/relationships/slide" Target="slides/slide54.xml"/><Relationship Id="rId63" Type="http://schemas.openxmlformats.org/officeDocument/2006/relationships/slide" Target="slides/slide53.xml"/><Relationship Id="rId62" Type="http://schemas.openxmlformats.org/officeDocument/2006/relationships/slide" Target="slides/slide52.xml"/><Relationship Id="rId61" Type="http://schemas.openxmlformats.org/officeDocument/2006/relationships/slide" Target="slides/slide51.xml"/><Relationship Id="rId60" Type="http://schemas.openxmlformats.org/officeDocument/2006/relationships/slide" Target="slides/slide50.xml"/><Relationship Id="rId6" Type="http://schemas.openxmlformats.org/officeDocument/2006/relationships/slideMaster" Target="slideMasters/slideMaster5.xml"/><Relationship Id="rId59" Type="http://schemas.openxmlformats.org/officeDocument/2006/relationships/slide" Target="slides/slide49.xml"/><Relationship Id="rId58" Type="http://schemas.openxmlformats.org/officeDocument/2006/relationships/slide" Target="slides/slide48.xml"/><Relationship Id="rId57" Type="http://schemas.openxmlformats.org/officeDocument/2006/relationships/slide" Target="slides/slide47.xml"/><Relationship Id="rId56" Type="http://schemas.openxmlformats.org/officeDocument/2006/relationships/slide" Target="slides/slide46.xml"/><Relationship Id="rId55" Type="http://schemas.openxmlformats.org/officeDocument/2006/relationships/slide" Target="slides/slide45.xml"/><Relationship Id="rId54" Type="http://schemas.openxmlformats.org/officeDocument/2006/relationships/slide" Target="slides/slide44.xml"/><Relationship Id="rId53" Type="http://schemas.openxmlformats.org/officeDocument/2006/relationships/slide" Target="slides/slide43.xml"/><Relationship Id="rId52" Type="http://schemas.openxmlformats.org/officeDocument/2006/relationships/slide" Target="slides/slide42.xml"/><Relationship Id="rId51" Type="http://schemas.openxmlformats.org/officeDocument/2006/relationships/slide" Target="slides/slide41.xml"/><Relationship Id="rId50" Type="http://schemas.openxmlformats.org/officeDocument/2006/relationships/slide" Target="slides/slide40.xml"/><Relationship Id="rId5" Type="http://schemas.openxmlformats.org/officeDocument/2006/relationships/slideMaster" Target="slideMasters/slideMaster4.xml"/><Relationship Id="rId49" Type="http://schemas.openxmlformats.org/officeDocument/2006/relationships/slide" Target="slides/slide39.xml"/><Relationship Id="rId48" Type="http://schemas.openxmlformats.org/officeDocument/2006/relationships/slide" Target="slides/slide38.xml"/><Relationship Id="rId47" Type="http://schemas.openxmlformats.org/officeDocument/2006/relationships/slide" Target="slides/slide37.xml"/><Relationship Id="rId46" Type="http://schemas.openxmlformats.org/officeDocument/2006/relationships/slide" Target="slides/slide36.xml"/><Relationship Id="rId45" Type="http://schemas.openxmlformats.org/officeDocument/2006/relationships/slide" Target="slides/slide35.xml"/><Relationship Id="rId44" Type="http://schemas.openxmlformats.org/officeDocument/2006/relationships/slide" Target="slides/slide34.xml"/><Relationship Id="rId43" Type="http://schemas.openxmlformats.org/officeDocument/2006/relationships/slide" Target="slides/slide33.xml"/><Relationship Id="rId42" Type="http://schemas.openxmlformats.org/officeDocument/2006/relationships/slide" Target="slides/slide32.xml"/><Relationship Id="rId41" Type="http://schemas.openxmlformats.org/officeDocument/2006/relationships/slide" Target="slides/slide31.xml"/><Relationship Id="rId40" Type="http://schemas.openxmlformats.org/officeDocument/2006/relationships/slide" Target="slides/slide30.xml"/><Relationship Id="rId4" Type="http://schemas.openxmlformats.org/officeDocument/2006/relationships/slideMaster" Target="slideMasters/slideMaster3.xml"/><Relationship Id="rId39" Type="http://schemas.openxmlformats.org/officeDocument/2006/relationships/slide" Target="slides/slide29.xml"/><Relationship Id="rId38" Type="http://schemas.openxmlformats.org/officeDocument/2006/relationships/slide" Target="slides/slide28.xml"/><Relationship Id="rId37" Type="http://schemas.openxmlformats.org/officeDocument/2006/relationships/slide" Target="slides/slide27.xml"/><Relationship Id="rId36" Type="http://schemas.openxmlformats.org/officeDocument/2006/relationships/slide" Target="slides/slide26.xml"/><Relationship Id="rId35" Type="http://schemas.openxmlformats.org/officeDocument/2006/relationships/slide" Target="slides/slide25.xml"/><Relationship Id="rId34" Type="http://schemas.openxmlformats.org/officeDocument/2006/relationships/slide" Target="slides/slide24.xml"/><Relationship Id="rId33" Type="http://schemas.openxmlformats.org/officeDocument/2006/relationships/slide" Target="slides/slide23.xml"/><Relationship Id="rId32" Type="http://schemas.openxmlformats.org/officeDocument/2006/relationships/slide" Target="slides/slide22.xml"/><Relationship Id="rId31" Type="http://schemas.openxmlformats.org/officeDocument/2006/relationships/slide" Target="slides/slide21.xml"/><Relationship Id="rId30" Type="http://schemas.openxmlformats.org/officeDocument/2006/relationships/slide" Target="slides/slide20.xml"/><Relationship Id="rId3" Type="http://schemas.openxmlformats.org/officeDocument/2006/relationships/slideMaster" Target="slideMasters/slideMaster2.xml"/><Relationship Id="rId29" Type="http://schemas.openxmlformats.org/officeDocument/2006/relationships/slide" Target="slides/slide19.xml"/><Relationship Id="rId28" Type="http://schemas.openxmlformats.org/officeDocument/2006/relationships/slide" Target="slides/slide18.xml"/><Relationship Id="rId27" Type="http://schemas.openxmlformats.org/officeDocument/2006/relationships/slide" Target="slides/slide17.xml"/><Relationship Id="rId26" Type="http://schemas.openxmlformats.org/officeDocument/2006/relationships/slide" Target="slides/slide16.xml"/><Relationship Id="rId25" Type="http://schemas.openxmlformats.org/officeDocument/2006/relationships/slide" Target="slides/slide15.xml"/><Relationship Id="rId24" Type="http://schemas.openxmlformats.org/officeDocument/2006/relationships/slide" Target="slides/slide14.xml"/><Relationship Id="rId23" Type="http://schemas.openxmlformats.org/officeDocument/2006/relationships/slide" Target="slides/slide13.xml"/><Relationship Id="rId22" Type="http://schemas.openxmlformats.org/officeDocument/2006/relationships/slide" Target="slides/slide12.xml"/><Relationship Id="rId21" Type="http://schemas.openxmlformats.org/officeDocument/2006/relationships/slide" Target="slides/slide11.xml"/><Relationship Id="rId20" Type="http://schemas.openxmlformats.org/officeDocument/2006/relationships/slide" Target="slides/slide10.xml"/><Relationship Id="rId2" Type="http://schemas.openxmlformats.org/officeDocument/2006/relationships/theme" Target="theme/theme1.xml"/><Relationship Id="rId19" Type="http://schemas.openxmlformats.org/officeDocument/2006/relationships/slide" Target="slides/slide9.xml"/><Relationship Id="rId18" Type="http://schemas.openxmlformats.org/officeDocument/2006/relationships/slide" Target="slides/slide8.xml"/><Relationship Id="rId17" Type="http://schemas.openxmlformats.org/officeDocument/2006/relationships/slide" Target="slides/slide7.xml"/><Relationship Id="rId16" Type="http://schemas.openxmlformats.org/officeDocument/2006/relationships/slide" Target="slides/slide6.xml"/><Relationship Id="rId15" Type="http://schemas.openxmlformats.org/officeDocument/2006/relationships/notesMaster" Target="notesMasters/notesMaster1.xml"/><Relationship Id="rId14" Type="http://schemas.openxmlformats.org/officeDocument/2006/relationships/slide" Target="slides/slide5.xml"/><Relationship Id="rId13" Type="http://schemas.openxmlformats.org/officeDocument/2006/relationships/slide" Target="slides/slide4.xml"/><Relationship Id="rId12" Type="http://schemas.openxmlformats.org/officeDocument/2006/relationships/slide" Target="slides/slide3.xml"/><Relationship Id="rId11" Type="http://schemas.openxmlformats.org/officeDocument/2006/relationships/slide" Target="slides/slide2.xml"/><Relationship Id="rId10" Type="http://schemas.openxmlformats.org/officeDocument/2006/relationships/slide" Target="slides/slide1.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493D35-A974-499F-BB8A-A52CEFB9CB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1418D9-0979-455D-B094-742A9F62F08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418D9-0979-455D-B094-742A9F62F0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image" Target="../media/image6.png"/><Relationship Id="rId2" Type="http://schemas.openxmlformats.org/officeDocument/2006/relationships/oleObject" Target="../embeddings/oleObject1.bin"/><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image" Target="../media/image8.jpeg"/><Relationship Id="rId3" Type="http://schemas.openxmlformats.org/officeDocument/2006/relationships/image" Target="../media/image7.png"/><Relationship Id="rId2" Type="http://schemas.openxmlformats.org/officeDocument/2006/relationships/oleObject" Target="../embeddings/oleObject2.bin"/><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775359"/>
            <a:ext cx="7772400" cy="1225021"/>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9"/>
            <a:ext cx="2057400" cy="487627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28869"/>
            <a:ext cx="6019800" cy="4876271"/>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775359"/>
            <a:ext cx="7772400" cy="1225021"/>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9" y="227543"/>
            <a:ext cx="3008313" cy="968375"/>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9"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9"/>
            <a:ext cx="2057400" cy="487627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28869"/>
            <a:ext cx="6019800" cy="4876271"/>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758" y="254001"/>
            <a:ext cx="8035925" cy="1013354"/>
          </a:xfrm>
        </p:spPr>
        <p:txBody>
          <a:bodyPr/>
          <a:lstStyle/>
          <a:p>
            <a:r>
              <a:rPr lang="zh-CN" altLang="en-US" smtClean="0"/>
              <a:t>单击此处编辑母版标题样式</a:t>
            </a:r>
            <a:endParaRPr lang="zh-CN" altLang="en-US"/>
          </a:p>
        </p:txBody>
      </p:sp>
      <p:sp>
        <p:nvSpPr>
          <p:cNvPr id="3" name="SmartArt 占位符 2"/>
          <p:cNvSpPr>
            <a:spLocks noGrp="1"/>
          </p:cNvSpPr>
          <p:nvPr>
            <p:ph type="pic" idx="1"/>
          </p:nvPr>
        </p:nvSpPr>
        <p:spPr>
          <a:xfrm>
            <a:off x="566738" y="1460500"/>
            <a:ext cx="8001000" cy="3556000"/>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rgbClr val="006600"/>
              </a:buClr>
              <a:buSzTx/>
              <a:buFont typeface="Wingdings 2" panose="05020102010507070707" pitchFamily="18" charset="2"/>
              <a:buChar char="."/>
              <a:defRPr/>
            </a:pPr>
            <a:endParaRPr kumimoji="0" lang="zh-CN" altLang="en-US" sz="2800" b="0" i="0" u="none" strike="noStrike" kern="1200" cap="none" spc="0" normalizeH="0" baseline="0" noProof="0" smtClean="0">
              <a:ln>
                <a:noFill/>
              </a:ln>
              <a:solidFill>
                <a:schemeClr val="bg1"/>
              </a:solidFill>
              <a:effectLst/>
              <a:uLnTx/>
              <a:uFillTx/>
              <a:latin typeface="+mn-lt"/>
              <a:ea typeface="微软雅黑" panose="020B0503020204020204" pitchFamily="34" charset="-122"/>
              <a:cs typeface="+mn-cs"/>
            </a:endParaRPr>
          </a:p>
        </p:txBody>
      </p:sp>
    </p:spTree>
  </p:cSld>
  <p:clrMapOvr>
    <a:masterClrMapping/>
  </p:clrMapOvr>
  <p:transitio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775359"/>
            <a:ext cx="7772400" cy="1225021"/>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9" y="227543"/>
            <a:ext cx="3008313" cy="968375"/>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9"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9"/>
            <a:ext cx="2057400" cy="487627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28869"/>
            <a:ext cx="6019800" cy="4876271"/>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758" y="254001"/>
            <a:ext cx="8035925" cy="1013354"/>
          </a:xfrm>
        </p:spPr>
        <p:txBody>
          <a:bodyPr/>
          <a:lstStyle/>
          <a:p>
            <a:r>
              <a:rPr lang="zh-CN" altLang="en-US" smtClean="0"/>
              <a:t>单击此处编辑母版标题样式</a:t>
            </a:r>
            <a:endParaRPr lang="zh-CN" altLang="en-US"/>
          </a:p>
        </p:txBody>
      </p:sp>
      <p:sp>
        <p:nvSpPr>
          <p:cNvPr id="3" name="SmartArt 占位符 2"/>
          <p:cNvSpPr>
            <a:spLocks noGrp="1"/>
          </p:cNvSpPr>
          <p:nvPr>
            <p:ph type="pic" idx="1"/>
          </p:nvPr>
        </p:nvSpPr>
        <p:spPr>
          <a:xfrm>
            <a:off x="566738" y="1460500"/>
            <a:ext cx="8001000" cy="3556000"/>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rgbClr val="006600"/>
              </a:buClr>
              <a:buSzTx/>
              <a:buFont typeface="Wingdings 2" panose="05020102010507070707" pitchFamily="18" charset="2"/>
              <a:buChar char="."/>
              <a:defRPr/>
            </a:pPr>
            <a:endParaRPr kumimoji="0" lang="zh-CN" altLang="en-US" sz="2800" b="0" i="0" u="none" strike="noStrike" kern="1200" cap="none" spc="0" normalizeH="0" baseline="0" noProof="0" smtClean="0">
              <a:ln>
                <a:noFill/>
              </a:ln>
              <a:solidFill>
                <a:schemeClr val="bg1"/>
              </a:solidFill>
              <a:effectLst/>
              <a:uLnTx/>
              <a:uFillTx/>
              <a:latin typeface="+mn-lt"/>
              <a:ea typeface="微软雅黑" panose="020B0503020204020204" pitchFamily="34" charset="-122"/>
              <a:cs typeface="+mn-cs"/>
            </a:endParaRPr>
          </a:p>
        </p:txBody>
      </p:sp>
    </p:spTree>
  </p:cSld>
  <p:clrMapOvr>
    <a:masterClrMapping/>
  </p:clrMapOvr>
  <p:transitio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775359"/>
            <a:ext cx="7772400" cy="1225021"/>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9" y="227543"/>
            <a:ext cx="3008313" cy="968375"/>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9"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9"/>
            <a:ext cx="2057400" cy="487627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28869"/>
            <a:ext cx="6019800" cy="4876271"/>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39758" y="254001"/>
            <a:ext cx="8035925" cy="1013354"/>
          </a:xfrm>
        </p:spPr>
        <p:txBody>
          <a:bodyPr/>
          <a:lstStyle/>
          <a:p>
            <a:r>
              <a:rPr lang="zh-CN" altLang="en-US" smtClean="0"/>
              <a:t>单击此处编辑母版标题样式</a:t>
            </a:r>
            <a:endParaRPr lang="zh-CN" altLang="en-US"/>
          </a:p>
        </p:txBody>
      </p:sp>
      <p:sp>
        <p:nvSpPr>
          <p:cNvPr id="3" name="SmartArt 占位符 2"/>
          <p:cNvSpPr>
            <a:spLocks noGrp="1"/>
          </p:cNvSpPr>
          <p:nvPr>
            <p:ph type="pic" idx="1"/>
          </p:nvPr>
        </p:nvSpPr>
        <p:spPr>
          <a:xfrm>
            <a:off x="566738" y="1460500"/>
            <a:ext cx="8001000" cy="3556000"/>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rgbClr val="006600"/>
              </a:buClr>
              <a:buSzTx/>
              <a:buFont typeface="Wingdings 2" panose="05020102010507070707" pitchFamily="18" charset="2"/>
              <a:buChar char="."/>
              <a:defRPr/>
            </a:pPr>
            <a:endParaRPr kumimoji="0" lang="zh-CN" altLang="en-US" sz="2800" b="0" i="0" u="none" strike="noStrike" kern="1200" cap="none" spc="0" normalizeH="0" baseline="0" noProof="0" smtClean="0">
              <a:ln>
                <a:noFill/>
              </a:ln>
              <a:solidFill>
                <a:schemeClr val="bg1"/>
              </a:solidFill>
              <a:effectLst/>
              <a:uLnTx/>
              <a:uFillTx/>
              <a:latin typeface="+mn-lt"/>
              <a:ea typeface="微软雅黑" panose="020B0503020204020204" pitchFamily="34" charset="-122"/>
              <a:cs typeface="+mn-cs"/>
            </a:endParaRPr>
          </a:p>
        </p:txBody>
      </p:sp>
    </p:spTree>
  </p:cSld>
  <p:clrMapOvr>
    <a:masterClrMapping/>
  </p:clrMapOvr>
  <p:transition spd="slow"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49400"/>
            <a:ext cx="6400800" cy="1079500"/>
          </a:xfrm>
        </p:spPr>
        <p:txBody>
          <a:bodyPr/>
          <a:lstStyle/>
          <a:p>
            <a:r>
              <a:rPr lang="zh-CN" altLang="en-US" smtClean="0"/>
              <a:t>单击此处编辑母版标题样式</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334260"/>
            <a:ext cx="9144000" cy="777240"/>
          </a:xfrm>
          <a:prstGeom prst="rect">
            <a:avLst/>
          </a:prstGeom>
        </p:spPr>
      </p:pic>
      <p:sp>
        <p:nvSpPr>
          <p:cNvPr id="3" name="Subtitle 2"/>
          <p:cNvSpPr>
            <a:spLocks noGrp="1"/>
          </p:cNvSpPr>
          <p:nvPr>
            <p:ph type="subTitle" idx="1"/>
          </p:nvPr>
        </p:nvSpPr>
        <p:spPr>
          <a:xfrm>
            <a:off x="1371600" y="2857500"/>
            <a:ext cx="6400800" cy="635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bwMode="white"/>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bwMode="white"/>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pic>
        <p:nvPicPr>
          <p:cNvPr id="9" name="Picture 2" descr="C:\Users\iamisis\Desktop\白.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1371600" y="2032004"/>
            <a:ext cx="6400800" cy="254000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348740"/>
            <a:ext cx="9144000" cy="777240"/>
          </a:xfrm>
          <a:prstGeom prst="rect">
            <a:avLst/>
          </a:prstGeom>
        </p:spPr>
      </p:pic>
      <p:pic>
        <p:nvPicPr>
          <p:cNvPr id="8" name="Picture 2" descr="C:\Users\iamisis\Desktop\白.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237052"/>
            <a:ext cx="9144000" cy="777240"/>
          </a:xfrm>
          <a:prstGeom prst="rect">
            <a:avLst/>
          </a:prstGeom>
        </p:spPr>
      </p:pic>
      <p:sp>
        <p:nvSpPr>
          <p:cNvPr id="2" name="Title 1"/>
          <p:cNvSpPr>
            <a:spLocks noGrp="1"/>
          </p:cNvSpPr>
          <p:nvPr>
            <p:ph type="title"/>
          </p:nvPr>
        </p:nvSpPr>
        <p:spPr>
          <a:xfrm>
            <a:off x="1447800" y="2841891"/>
            <a:ext cx="6248400" cy="1213644"/>
          </a:xfrm>
        </p:spPr>
        <p:txBody>
          <a:bodyPr anchor="t">
            <a:normAutofit/>
          </a:bodyPr>
          <a:lstStyle>
            <a:lvl1pPr algn="ctr">
              <a:defRPr sz="3600" b="0" i="0" cap="all"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447800" y="1253067"/>
            <a:ext cx="6248400" cy="1305718"/>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237052"/>
            <a:ext cx="9144000" cy="777240"/>
          </a:xfrm>
          <a:prstGeom prst="rect">
            <a:avLst/>
          </a:prstGeom>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032000"/>
            <a:ext cx="3124200" cy="26035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12" name="Content Placeholder 11"/>
          <p:cNvSpPr>
            <a:spLocks noGrp="1"/>
          </p:cNvSpPr>
          <p:nvPr>
            <p:ph sz="quarter" idx="14"/>
          </p:nvPr>
        </p:nvSpPr>
        <p:spPr>
          <a:xfrm>
            <a:off x="4648200" y="2032000"/>
            <a:ext cx="3124200" cy="26035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348740"/>
            <a:ext cx="9144000" cy="777240"/>
          </a:xfrm>
          <a:prstGeom prst="rect">
            <a:avLst/>
          </a:prstGeom>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348740"/>
            <a:ext cx="9144000" cy="777240"/>
          </a:xfrm>
          <a:prstGeom prst="rect">
            <a:avLst/>
          </a:prstGeom>
        </p:spPr>
      </p:pic>
      <p:sp>
        <p:nvSpPr>
          <p:cNvPr id="11" name="Content Placeholder 10"/>
          <p:cNvSpPr>
            <a:spLocks noGrp="1"/>
          </p:cNvSpPr>
          <p:nvPr>
            <p:ph sz="quarter" idx="13"/>
          </p:nvPr>
        </p:nvSpPr>
        <p:spPr>
          <a:xfrm>
            <a:off x="1371600" y="2349500"/>
            <a:ext cx="3124200" cy="22860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3" name="Content Placeholder 12"/>
          <p:cNvSpPr>
            <a:spLocks noGrp="1"/>
          </p:cNvSpPr>
          <p:nvPr>
            <p:ph sz="quarter" idx="14"/>
          </p:nvPr>
        </p:nvSpPr>
        <p:spPr>
          <a:xfrm>
            <a:off x="4648200" y="2349500"/>
            <a:ext cx="3124200" cy="22860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371600" y="1968503"/>
            <a:ext cx="3125788" cy="376115"/>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5" name="Text Placeholder 4"/>
          <p:cNvSpPr>
            <a:spLocks noGrp="1"/>
          </p:cNvSpPr>
          <p:nvPr>
            <p:ph type="body" sz="quarter" idx="3"/>
          </p:nvPr>
        </p:nvSpPr>
        <p:spPr>
          <a:xfrm>
            <a:off x="4645034" y="1965960"/>
            <a:ext cx="3127375" cy="373380"/>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7" name="Date Placeholder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348740"/>
            <a:ext cx="9144000" cy="777240"/>
          </a:xfrm>
          <a:prstGeom prst="rect">
            <a:avLst/>
          </a:prstGeom>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953010" y="1397000"/>
            <a:ext cx="2819399" cy="499533"/>
          </a:xfrm>
        </p:spPr>
        <p:txBody>
          <a:bodyPr anchor="b">
            <a:noAutofit/>
          </a:bodyPr>
          <a:lstStyle>
            <a:lvl1pPr algn="ctr">
              <a:defRPr sz="1700" b="1" cap="all" spc="0" baseline="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953010" y="1896533"/>
            <a:ext cx="2819399" cy="2421467"/>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9" name="Content Placeholder 8"/>
          <p:cNvSpPr>
            <a:spLocks noGrp="1"/>
          </p:cNvSpPr>
          <p:nvPr>
            <p:ph sz="quarter" idx="13"/>
          </p:nvPr>
        </p:nvSpPr>
        <p:spPr>
          <a:xfrm>
            <a:off x="1371600" y="1397000"/>
            <a:ext cx="3276600" cy="29210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0" name="Plaque 9"/>
          <p:cNvSpPr/>
          <p:nvPr/>
        </p:nvSpPr>
        <p:spPr>
          <a:xfrm>
            <a:off x="1463040" y="1539240"/>
            <a:ext cx="3090672" cy="2575560"/>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397000"/>
            <a:ext cx="2819400" cy="499533"/>
          </a:xfrm>
        </p:spPr>
        <p:txBody>
          <a:bodyPr anchor="b">
            <a:noAutofit/>
          </a:bodyPr>
          <a:lstStyle>
            <a:lvl1pPr algn="ctr">
              <a:defRPr sz="1700" b="1" cap="all" spc="0" baseline="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1524000" y="1587500"/>
            <a:ext cx="2971800" cy="24765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953000" y="1897382"/>
            <a:ext cx="2819400" cy="2396067"/>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07534"/>
            <a:ext cx="1295400" cy="3598333"/>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295400" y="1016004"/>
            <a:ext cx="5181600" cy="3556001"/>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775359"/>
            <a:ext cx="7772400" cy="1225021"/>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9" y="227543"/>
            <a:ext cx="3008313" cy="968375"/>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9"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9"/>
            <a:ext cx="2057400" cy="487627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28869"/>
            <a:ext cx="6019800" cy="4876271"/>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775359"/>
            <a:ext cx="7772400" cy="1225021"/>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iamisis\Desktop\白.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716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9" y="227543"/>
            <a:ext cx="3008313" cy="968375"/>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9"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9" y="227543"/>
            <a:ext cx="3008313" cy="968375"/>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9"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9"/>
            <a:ext cx="2057400" cy="487627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28869"/>
            <a:ext cx="6019800" cy="4876271"/>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1778000"/>
          </a:xfrm>
          <a:prstGeom prst="rect">
            <a:avLst/>
          </a:prstGeom>
          <a:gradFill rotWithShape="1">
            <a:gsLst>
              <a:gs pos="0">
                <a:schemeClr val="folHlink"/>
              </a:gs>
              <a:gs pos="100000">
                <a:schemeClr val="folHlink">
                  <a:gamma/>
                  <a:shade val="46275"/>
                  <a:invGamma/>
                </a:schemeClr>
              </a:gs>
            </a:gsLst>
            <a:lin ang="5400000" scaled="1"/>
          </a:gra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zh-CN" altLang="en-US">
              <a:solidFill>
                <a:srgbClr val="000066"/>
              </a:solidFill>
            </a:endParaRPr>
          </a:p>
        </p:txBody>
      </p:sp>
      <p:graphicFrame>
        <p:nvGraphicFramePr>
          <p:cNvPr id="5" name="Object 3"/>
          <p:cNvGraphicFramePr>
            <a:graphicFrameLocks noChangeAspect="1"/>
          </p:cNvGraphicFramePr>
          <p:nvPr userDrawn="1"/>
        </p:nvGraphicFramePr>
        <p:xfrm>
          <a:off x="69850" y="1837536"/>
          <a:ext cx="9010650" cy="2340239"/>
        </p:xfrm>
        <a:graphic>
          <a:graphicData uri="http://schemas.openxmlformats.org/presentationml/2006/ole">
            <mc:AlternateContent xmlns:mc="http://schemas.openxmlformats.org/markup-compatibility/2006">
              <mc:Choice xmlns:v="urn:schemas-microsoft-com:vml" Requires="v">
                <p:oleObj spid="_x0000_s2100" name="" r:id="rId2" imgW="17754600" imgH="7899400" progId="Photoshop.Image.7">
                  <p:embed/>
                </p:oleObj>
              </mc:Choice>
              <mc:Fallback>
                <p:oleObj name="" r:id="rId2" imgW="17754600" imgH="7899400" progId="Photoshop.Image.7">
                  <p:embed/>
                  <p:pic>
                    <p:nvPicPr>
                      <p:cNvPr id="0" name="图片 2099"/>
                      <p:cNvPicPr>
                        <a:picLocks noChangeAspect="1" noChangeArrowheads="1"/>
                      </p:cNvPicPr>
                      <p:nvPr/>
                    </p:nvPicPr>
                    <p:blipFill>
                      <a:blip r:embed="rId3">
                        <a:extLst>
                          <a:ext uri="{28A0092B-C50C-407E-A947-70E740481C1C}">
                            <a14:useLocalDpi xmlns:a14="http://schemas.microsoft.com/office/drawing/2010/main" val="0"/>
                          </a:ext>
                        </a:extLst>
                      </a:blip>
                      <a:srcRect t="12997" b="17955"/>
                      <a:stretch>
                        <a:fillRect/>
                      </a:stretch>
                    </p:blipFill>
                    <p:spPr bwMode="auto">
                      <a:xfrm>
                        <a:off x="69850" y="1837536"/>
                        <a:ext cx="9010650" cy="2340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nvGrpSpPr>
          <p:cNvPr id="6" name="Group 4"/>
          <p:cNvGrpSpPr/>
          <p:nvPr userDrawn="1"/>
        </p:nvGrpSpPr>
        <p:grpSpPr bwMode="auto">
          <a:xfrm>
            <a:off x="84138" y="4237303"/>
            <a:ext cx="9059862" cy="1477698"/>
            <a:chOff x="0" y="0"/>
            <a:chExt cx="5707" cy="1117"/>
          </a:xfrm>
        </p:grpSpPr>
        <p:sp>
          <p:nvSpPr>
            <p:cNvPr id="7" name="Rectangle 5"/>
            <p:cNvSpPr>
              <a:spLocks noChangeArrowheads="1"/>
            </p:cNvSpPr>
            <p:nvPr/>
          </p:nvSpPr>
          <p:spPr bwMode="auto">
            <a:xfrm>
              <a:off x="0" y="0"/>
              <a:ext cx="5666" cy="111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8" name="Rectangle 6"/>
            <p:cNvSpPr>
              <a:spLocks noChangeArrowheads="1"/>
            </p:cNvSpPr>
            <p:nvPr/>
          </p:nvSpPr>
          <p:spPr bwMode="auto">
            <a:xfrm>
              <a:off x="8" y="0"/>
              <a:ext cx="5699" cy="189"/>
            </a:xfrm>
            <a:prstGeom prst="rect">
              <a:avLst/>
            </a:prstGeom>
            <a:gradFill rotWithShape="1">
              <a:gsLst>
                <a:gs pos="0">
                  <a:schemeClr val="accent1">
                    <a:gamma/>
                    <a:shade val="69804"/>
                    <a:invGamma/>
                  </a:schemeClr>
                </a:gs>
                <a:gs pos="100000">
                  <a:schemeClr val="accent1"/>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zh-CN" altLang="en-US">
                <a:solidFill>
                  <a:srgbClr val="000066"/>
                </a:solidFill>
              </a:endParaRPr>
            </a:p>
          </p:txBody>
        </p:sp>
      </p:grpSp>
      <p:grpSp>
        <p:nvGrpSpPr>
          <p:cNvPr id="9" name="Group 7"/>
          <p:cNvGrpSpPr/>
          <p:nvPr userDrawn="1"/>
        </p:nvGrpSpPr>
        <p:grpSpPr bwMode="auto">
          <a:xfrm>
            <a:off x="0" y="0"/>
            <a:ext cx="9150350" cy="5716323"/>
            <a:chOff x="0" y="0"/>
            <a:chExt cx="5764" cy="4321"/>
          </a:xfrm>
        </p:grpSpPr>
        <p:sp>
          <p:nvSpPr>
            <p:cNvPr id="10" name="AutoShape 8"/>
            <p:cNvSpPr>
              <a:spLocks noChangeArrowheads="1"/>
            </p:cNvSpPr>
            <p:nvPr/>
          </p:nvSpPr>
          <p:spPr bwMode="auto">
            <a:xfrm>
              <a:off x="27" y="24"/>
              <a:ext cx="5712" cy="4274"/>
            </a:xfrm>
            <a:prstGeom prst="roundRect">
              <a:avLst>
                <a:gd name="adj" fmla="val 6227"/>
              </a:avLst>
            </a:prstGeom>
            <a:noFill/>
            <a:ln w="76200">
              <a:solidFill>
                <a:schemeClr val="bg1"/>
              </a:solidFill>
              <a:rou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11" name="未知"/>
            <p:cNvSpPr>
              <a:spLocks noChangeArrowheads="1"/>
            </p:cNvSpPr>
            <p:nvPr/>
          </p:nvSpPr>
          <p:spPr bwMode="auto">
            <a:xfrm>
              <a:off x="0" y="0"/>
              <a:ext cx="288" cy="282"/>
            </a:xfrm>
            <a:custGeom>
              <a:avLst/>
              <a:gdLst>
                <a:gd name="T0" fmla="*/ 2 w 288"/>
                <a:gd name="T1" fmla="*/ 282 h 282"/>
                <a:gd name="T2" fmla="*/ 82 w 288"/>
                <a:gd name="T3" fmla="*/ 144 h 282"/>
                <a:gd name="T4" fmla="*/ 165 w 288"/>
                <a:gd name="T5" fmla="*/ 36 h 282"/>
                <a:gd name="T6" fmla="*/ 288 w 288"/>
                <a:gd name="T7" fmla="*/ 0 h 282"/>
                <a:gd name="T8" fmla="*/ 0 w 288"/>
                <a:gd name="T9" fmla="*/ 0 h 282"/>
              </a:gdLst>
              <a:ahLst/>
              <a:cxnLst>
                <a:cxn ang="0">
                  <a:pos x="T0" y="T1"/>
                </a:cxn>
                <a:cxn ang="0">
                  <a:pos x="T2" y="T3"/>
                </a:cxn>
                <a:cxn ang="0">
                  <a:pos x="T4" y="T5"/>
                </a:cxn>
                <a:cxn ang="0">
                  <a:pos x="T6" y="T7"/>
                </a:cxn>
                <a:cxn ang="0">
                  <a:pos x="T8" y="T9"/>
                </a:cxn>
              </a:cxnLst>
              <a:rect l="0" t="0" r="r" b="b"/>
              <a:pathLst>
                <a:path w="288" h="282">
                  <a:moveTo>
                    <a:pt x="2" y="282"/>
                  </a:moveTo>
                  <a:lnTo>
                    <a:pt x="82" y="144"/>
                  </a:lnTo>
                  <a:lnTo>
                    <a:pt x="165" y="36"/>
                  </a:lnTo>
                  <a:lnTo>
                    <a:pt x="288"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12" name="未知"/>
            <p:cNvSpPr>
              <a:spLocks noChangeArrowheads="1"/>
            </p:cNvSpPr>
            <p:nvPr/>
          </p:nvSpPr>
          <p:spPr bwMode="auto">
            <a:xfrm>
              <a:off x="5" y="3985"/>
              <a:ext cx="244" cy="336"/>
            </a:xfrm>
            <a:custGeom>
              <a:avLst/>
              <a:gdLst>
                <a:gd name="T0" fmla="*/ 243 w 243"/>
                <a:gd name="T1" fmla="*/ 335 h 336"/>
                <a:gd name="T2" fmla="*/ 122 w 243"/>
                <a:gd name="T3" fmla="*/ 239 h 336"/>
                <a:gd name="T4" fmla="*/ 30 w 243"/>
                <a:gd name="T5" fmla="*/ 144 h 336"/>
                <a:gd name="T6" fmla="*/ 0 w 243"/>
                <a:gd name="T7" fmla="*/ 0 h 336"/>
                <a:gd name="T8" fmla="*/ 1 w 243"/>
                <a:gd name="T9" fmla="*/ 336 h 336"/>
              </a:gdLst>
              <a:ahLst/>
              <a:cxnLst>
                <a:cxn ang="0">
                  <a:pos x="T0" y="T1"/>
                </a:cxn>
                <a:cxn ang="0">
                  <a:pos x="T2" y="T3"/>
                </a:cxn>
                <a:cxn ang="0">
                  <a:pos x="T4" y="T5"/>
                </a:cxn>
                <a:cxn ang="0">
                  <a:pos x="T6" y="T7"/>
                </a:cxn>
                <a:cxn ang="0">
                  <a:pos x="T8" y="T9"/>
                </a:cxn>
              </a:cxnLst>
              <a:rect l="0" t="0" r="r" b="b"/>
              <a:pathLst>
                <a:path w="243" h="336">
                  <a:moveTo>
                    <a:pt x="243" y="335"/>
                  </a:moveTo>
                  <a:lnTo>
                    <a:pt x="122" y="239"/>
                  </a:lnTo>
                  <a:lnTo>
                    <a:pt x="30" y="144"/>
                  </a:lnTo>
                  <a:lnTo>
                    <a:pt x="0" y="0"/>
                  </a:lnTo>
                  <a:lnTo>
                    <a:pt x="1" y="336"/>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13" name="未知"/>
            <p:cNvSpPr>
              <a:spLocks noChangeArrowheads="1"/>
            </p:cNvSpPr>
            <p:nvPr/>
          </p:nvSpPr>
          <p:spPr bwMode="auto">
            <a:xfrm>
              <a:off x="5511" y="4029"/>
              <a:ext cx="253" cy="290"/>
            </a:xfrm>
            <a:custGeom>
              <a:avLst/>
              <a:gdLst>
                <a:gd name="T0" fmla="*/ 229 w 232"/>
                <a:gd name="T1" fmla="*/ 0 h 290"/>
                <a:gd name="T2" fmla="*/ 164 w 232"/>
                <a:gd name="T3" fmla="*/ 144 h 290"/>
                <a:gd name="T4" fmla="*/ 98 w 232"/>
                <a:gd name="T5" fmla="*/ 253 h 290"/>
                <a:gd name="T6" fmla="*/ 0 w 232"/>
                <a:gd name="T7" fmla="*/ 290 h 290"/>
                <a:gd name="T8" fmla="*/ 232 w 232"/>
                <a:gd name="T9" fmla="*/ 287 h 290"/>
              </a:gdLst>
              <a:ahLst/>
              <a:cxnLst>
                <a:cxn ang="0">
                  <a:pos x="T0" y="T1"/>
                </a:cxn>
                <a:cxn ang="0">
                  <a:pos x="T2" y="T3"/>
                </a:cxn>
                <a:cxn ang="0">
                  <a:pos x="T4" y="T5"/>
                </a:cxn>
                <a:cxn ang="0">
                  <a:pos x="T6" y="T7"/>
                </a:cxn>
                <a:cxn ang="0">
                  <a:pos x="T8" y="T9"/>
                </a:cxn>
              </a:cxnLst>
              <a:rect l="0" t="0" r="r" b="b"/>
              <a:pathLst>
                <a:path w="232" h="290">
                  <a:moveTo>
                    <a:pt x="229" y="0"/>
                  </a:moveTo>
                  <a:lnTo>
                    <a:pt x="164" y="144"/>
                  </a:lnTo>
                  <a:lnTo>
                    <a:pt x="98" y="253"/>
                  </a:lnTo>
                  <a:lnTo>
                    <a:pt x="0" y="290"/>
                  </a:lnTo>
                  <a:lnTo>
                    <a:pt x="232" y="287"/>
                  </a:lnTo>
                </a:path>
              </a:pathLst>
            </a:custGeom>
            <a:solidFill>
              <a:schemeClr val="bg1"/>
            </a:solidFill>
            <a:ln w="9525">
              <a:solidFill>
                <a:schemeClr val="bg1"/>
              </a:solidFill>
              <a:round/>
            </a:ln>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14" name="未知"/>
            <p:cNvSpPr>
              <a:spLocks noChangeArrowheads="1"/>
            </p:cNvSpPr>
            <p:nvPr/>
          </p:nvSpPr>
          <p:spPr bwMode="auto">
            <a:xfrm>
              <a:off x="5472" y="0"/>
              <a:ext cx="288" cy="288"/>
            </a:xfrm>
            <a:custGeom>
              <a:avLst/>
              <a:gdLst>
                <a:gd name="T0" fmla="*/ 0 w 288"/>
                <a:gd name="T1" fmla="*/ 0 h 288"/>
                <a:gd name="T2" fmla="*/ 144 w 288"/>
                <a:gd name="T3" fmla="*/ 82 h 288"/>
                <a:gd name="T4" fmla="*/ 252 w 288"/>
                <a:gd name="T5" fmla="*/ 165 h 288"/>
                <a:gd name="T6" fmla="*/ 288 w 288"/>
                <a:gd name="T7" fmla="*/ 288 h 288"/>
                <a:gd name="T8" fmla="*/ 288 w 288"/>
                <a:gd name="T9" fmla="*/ 0 h 288"/>
              </a:gdLst>
              <a:ahLst/>
              <a:cxnLst>
                <a:cxn ang="0">
                  <a:pos x="T0" y="T1"/>
                </a:cxn>
                <a:cxn ang="0">
                  <a:pos x="T2" y="T3"/>
                </a:cxn>
                <a:cxn ang="0">
                  <a:pos x="T4" y="T5"/>
                </a:cxn>
                <a:cxn ang="0">
                  <a:pos x="T6" y="T7"/>
                </a:cxn>
                <a:cxn ang="0">
                  <a:pos x="T8" y="T9"/>
                </a:cxn>
              </a:cxnLst>
              <a:rect l="0" t="0" r="r" b="b"/>
              <a:pathLst>
                <a:path w="288" h="288">
                  <a:moveTo>
                    <a:pt x="0" y="0"/>
                  </a:moveTo>
                  <a:lnTo>
                    <a:pt x="144" y="82"/>
                  </a:lnTo>
                  <a:lnTo>
                    <a:pt x="252" y="165"/>
                  </a:lnTo>
                  <a:lnTo>
                    <a:pt x="288" y="288"/>
                  </a:lnTo>
                  <a:lnTo>
                    <a:pt x="288" y="0"/>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grpSp>
      <p:sp>
        <p:nvSpPr>
          <p:cNvPr id="15" name="Oval 14"/>
          <p:cNvSpPr>
            <a:spLocks noChangeArrowheads="1"/>
          </p:cNvSpPr>
          <p:nvPr/>
        </p:nvSpPr>
        <p:spPr bwMode="auto">
          <a:xfrm>
            <a:off x="7956550" y="1477698"/>
            <a:ext cx="215900" cy="179917"/>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16" name="Oval 15"/>
          <p:cNvSpPr>
            <a:spLocks noChangeArrowheads="1"/>
          </p:cNvSpPr>
          <p:nvPr/>
        </p:nvSpPr>
        <p:spPr bwMode="auto">
          <a:xfrm>
            <a:off x="8316913" y="1477698"/>
            <a:ext cx="215900" cy="179917"/>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17" name="Oval 16"/>
          <p:cNvSpPr>
            <a:spLocks noChangeArrowheads="1"/>
          </p:cNvSpPr>
          <p:nvPr/>
        </p:nvSpPr>
        <p:spPr bwMode="auto">
          <a:xfrm>
            <a:off x="8677275" y="1477698"/>
            <a:ext cx="215900" cy="179917"/>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2061" name="Rectangle 13"/>
          <p:cNvSpPr>
            <a:spLocks noGrp="1" noChangeArrowheads="1"/>
          </p:cNvSpPr>
          <p:nvPr>
            <p:ph type="subTitle" idx="1"/>
          </p:nvPr>
        </p:nvSpPr>
        <p:spPr>
          <a:xfrm>
            <a:off x="1219200" y="4445000"/>
            <a:ext cx="6705600" cy="444500"/>
          </a:xfrm>
        </p:spPr>
        <p:txBody>
          <a:bodyPr/>
          <a:lstStyle>
            <a:lvl1pPr marL="0" indent="0" algn="ctr">
              <a:buFont typeface="Wingdings" panose="05000000000000000000" pitchFamily="2" charset="2"/>
              <a:buNone/>
              <a:defRPr sz="1800">
                <a:solidFill>
                  <a:schemeClr val="bg1"/>
                </a:solidFill>
              </a:defRPr>
            </a:lvl1pPr>
          </a:lstStyle>
          <a:p>
            <a:pPr lvl="0"/>
            <a:r>
              <a:rPr lang="en-US" altLang="zh-CN" noProof="0" smtClean="0"/>
              <a:t>Click to edit Master subtitle style</a:t>
            </a:r>
            <a:endParaRPr lang="en-US" altLang="zh-CN" noProof="0" smtClean="0"/>
          </a:p>
        </p:txBody>
      </p:sp>
      <p:sp>
        <p:nvSpPr>
          <p:cNvPr id="2065" name="Rectangle 17"/>
          <p:cNvSpPr>
            <a:spLocks noGrp="1" noChangeArrowheads="1"/>
          </p:cNvSpPr>
          <p:nvPr>
            <p:ph type="ctrTitle"/>
          </p:nvPr>
        </p:nvSpPr>
        <p:spPr bwMode="auto">
          <a:xfrm>
            <a:off x="304800" y="1206500"/>
            <a:ext cx="7651750" cy="5080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chemeClr val="bg2"/>
                  </a:outerShdw>
                </a:effectLst>
              </a14:hiddenEffects>
            </a:ext>
          </a:extLst>
        </p:spPr>
        <p:txBody>
          <a:bodyPr vert="horz" wrap="square" lIns="91440" tIns="45720" rIns="91440" bIns="45720" numCol="1" anchor="ctr" anchorCtr="0" compatLnSpc="1"/>
          <a:lstStyle>
            <a:lvl1pPr algn="ctr">
              <a:defRPr sz="3600">
                <a:solidFill>
                  <a:schemeClr val="tx2"/>
                </a:solidFill>
              </a:defRPr>
            </a:lvl1pPr>
          </a:lstStyle>
          <a:p>
            <a:pPr lvl="0"/>
            <a:r>
              <a:rPr lang="zh-CN" altLang="en-US" noProof="0" smtClean="0"/>
              <a:t>单击此处编辑母版标题样式</a:t>
            </a:r>
            <a:endParaRPr lang="en-US" altLang="zh-CN" noProof="0" smtClean="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04912" y="127072"/>
            <a:ext cx="8534176" cy="761980"/>
          </a:xfrm>
          <a:prstGeom prst="rect">
            <a:avLst/>
          </a:prstGeom>
        </p:spPr>
        <p:txBody>
          <a:bodyPr/>
          <a:lstStyle>
            <a:lvl1pPr algn="ctr">
              <a:defRPr sz="4000" baseline="0">
                <a:solidFill>
                  <a:schemeClr val="bg1"/>
                </a:solidFill>
                <a:ea typeface="微软雅黑" panose="020B0503020204020204" pitchFamily="34" charset="-122"/>
              </a:defRPr>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04912" y="1143047"/>
            <a:ext cx="8534176" cy="4381385"/>
          </a:xfrm>
        </p:spPr>
        <p:txBody>
          <a:bodyPr/>
          <a:lstStyle>
            <a:lvl1pPr>
              <a:lnSpc>
                <a:spcPct val="150000"/>
              </a:lnSpc>
              <a:defRPr baseline="0">
                <a:ea typeface="微软雅黑" panose="020B0503020204020204" pitchFamily="34" charset="-122"/>
              </a:defRPr>
            </a:lvl1pPr>
            <a:lvl2pPr>
              <a:lnSpc>
                <a:spcPct val="150000"/>
              </a:lnSpc>
              <a:defRPr baseline="0">
                <a:ea typeface="微软雅黑" panose="020B0503020204020204" pitchFamily="34" charset="-122"/>
              </a:defRPr>
            </a:lvl2pPr>
            <a:lvl3pPr>
              <a:lnSpc>
                <a:spcPct val="150000"/>
              </a:lnSpc>
              <a:defRPr baseline="0">
                <a:ea typeface="微软雅黑" panose="020B0503020204020204" pitchFamily="34" charset="-122"/>
              </a:defRPr>
            </a:lvl3pPr>
            <a:lvl4pPr>
              <a:lnSpc>
                <a:spcPct val="150000"/>
              </a:lnSpc>
              <a:defRPr baseline="0">
                <a:ea typeface="微软雅黑" panose="020B0503020204020204" pitchFamily="34" charset="-122"/>
              </a:defRPr>
            </a:lvl4pPr>
            <a:lvl5pPr>
              <a:lnSpc>
                <a:spcPct val="150000"/>
              </a:lnSpc>
              <a:defRPr baseline="0">
                <a:ea typeface="微软雅黑" panose="020B0503020204020204" pitchFamily="34" charset="-122"/>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Rectangle 11"/>
          <p:cNvSpPr>
            <a:spLocks noGrp="1" noChangeArrowheads="1"/>
          </p:cNvSpPr>
          <p:nvPr>
            <p:ph type="sldNum" sz="quarter" idx="10"/>
          </p:nvPr>
        </p:nvSpPr>
        <p:spPr/>
        <p:txBody>
          <a:bodyPr/>
          <a:lstStyle>
            <a:lvl1pPr>
              <a:defRPr/>
            </a:lvl1pPr>
          </a:lstStyle>
          <a:p>
            <a:fld id="{094F4876-1040-47FF-B467-83A489D5F061}" type="slidenum">
              <a:rPr lang="zh-CN" altLang="en-US"/>
            </a:fld>
            <a:endParaRPr lang="en-US" altLang="zh-CN"/>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424786"/>
            <a:ext cx="7886700" cy="2377281"/>
          </a:xfrm>
          <a:prstGeom prst="rect">
            <a:avLst/>
          </a:prstGeo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824555"/>
            <a:ext cx="7886700" cy="1250156"/>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1" smtClean="0"/>
              <a:t>单击此处编辑母版文本样式</a:t>
            </a:r>
            <a:endParaRPr lang="zh-CN" altLang="en-US" noProof="1" smtClean="0"/>
          </a:p>
        </p:txBody>
      </p:sp>
      <p:sp>
        <p:nvSpPr>
          <p:cNvPr id="4" name="Rectangle 11"/>
          <p:cNvSpPr>
            <a:spLocks noGrp="1" noChangeArrowheads="1"/>
          </p:cNvSpPr>
          <p:nvPr>
            <p:ph type="sldNum" sz="quarter" idx="10"/>
          </p:nvPr>
        </p:nvSpPr>
        <p:spPr/>
        <p:txBody>
          <a:bodyPr/>
          <a:lstStyle>
            <a:lvl1pPr>
              <a:defRPr/>
            </a:lvl1pPr>
          </a:lstStyle>
          <a:p>
            <a:fld id="{047FB0AC-237D-4A47-859E-26ED77576559}" type="slidenum">
              <a:rPr lang="zh-CN" altLang="en-US"/>
            </a:fld>
            <a:endParaRPr lang="en-US" altLang="zh-CN"/>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143000"/>
            <a:ext cx="4191000" cy="4191000"/>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143000"/>
            <a:ext cx="4191000" cy="4191000"/>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Rectangle 11"/>
          <p:cNvSpPr>
            <a:spLocks noGrp="1" noChangeArrowheads="1"/>
          </p:cNvSpPr>
          <p:nvPr>
            <p:ph type="sldNum" sz="quarter" idx="10"/>
          </p:nvPr>
        </p:nvSpPr>
        <p:spPr/>
        <p:txBody>
          <a:bodyPr/>
          <a:lstStyle>
            <a:lvl1pPr>
              <a:defRPr/>
            </a:lvl1pPr>
          </a:lstStyle>
          <a:p>
            <a:fld id="{26764C07-4761-4C97-B95D-1A2887DC0829}" type="slidenum">
              <a:rPr lang="zh-CN" altLang="en-US"/>
            </a:fld>
            <a:endParaRPr lang="en-US" altLang="zh-CN"/>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04271"/>
            <a:ext cx="7886700" cy="1104636"/>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30247" y="1400969"/>
            <a:ext cx="3868737" cy="68659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30247" y="2087563"/>
            <a:ext cx="3868737" cy="3070490"/>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400969"/>
            <a:ext cx="3887788" cy="68659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29150" y="2087563"/>
            <a:ext cx="3887788" cy="3070490"/>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Rectangle 11"/>
          <p:cNvSpPr>
            <a:spLocks noGrp="1" noChangeArrowheads="1"/>
          </p:cNvSpPr>
          <p:nvPr>
            <p:ph type="sldNum" sz="quarter" idx="10"/>
          </p:nvPr>
        </p:nvSpPr>
        <p:spPr/>
        <p:txBody>
          <a:bodyPr/>
          <a:lstStyle>
            <a:lvl1pPr>
              <a:defRPr/>
            </a:lvl1pPr>
          </a:lstStyle>
          <a:p>
            <a:fld id="{313B65BF-5963-4112-B1B6-F3015B80707B}" type="slidenum">
              <a:rPr lang="zh-CN" altLang="en-US"/>
            </a:fld>
            <a:endParaRPr lang="en-US" altLang="zh-CN"/>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noProof="1" smtClean="0"/>
              <a:t>单击此处编辑母版标题样式</a:t>
            </a:r>
            <a:endParaRPr lang="zh-CN" altLang="en-US" noProof="1"/>
          </a:p>
        </p:txBody>
      </p:sp>
      <p:sp>
        <p:nvSpPr>
          <p:cNvPr id="3" name="Rectangle 11"/>
          <p:cNvSpPr>
            <a:spLocks noGrp="1" noChangeArrowheads="1"/>
          </p:cNvSpPr>
          <p:nvPr>
            <p:ph type="sldNum" sz="quarter" idx="10"/>
          </p:nvPr>
        </p:nvSpPr>
        <p:spPr/>
        <p:txBody>
          <a:bodyPr/>
          <a:lstStyle>
            <a:lvl1pPr>
              <a:defRPr/>
            </a:lvl1pPr>
          </a:lstStyle>
          <a:p>
            <a:fld id="{E9CCE222-D52E-405A-86AD-B1ADED6FC2F5}" type="slidenum">
              <a:rPr lang="zh-CN" altLang="en-US"/>
            </a:fld>
            <a:endParaRPr lang="en-US" altLang="zh-CN"/>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sldNum" sz="quarter" idx="10"/>
          </p:nvPr>
        </p:nvSpPr>
        <p:spPr/>
        <p:txBody>
          <a:bodyPr/>
          <a:lstStyle>
            <a:lvl1pPr>
              <a:defRPr/>
            </a:lvl1pPr>
          </a:lstStyle>
          <a:p>
            <a:fld id="{F0DF3664-846F-4FBF-A2A8-B7C0759F2618}" type="slidenum">
              <a:rPr lang="zh-CN" altLang="en-US"/>
            </a:fld>
            <a:endParaRPr lang="en-US" altLang="zh-CN"/>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47" y="381000"/>
            <a:ext cx="2949575" cy="13335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788" y="822856"/>
            <a:ext cx="4629150" cy="40613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30247" y="1714500"/>
            <a:ext cx="2949575" cy="31763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5" name="Rectangle 11"/>
          <p:cNvSpPr>
            <a:spLocks noGrp="1" noChangeArrowheads="1"/>
          </p:cNvSpPr>
          <p:nvPr>
            <p:ph type="sldNum" sz="quarter" idx="10"/>
          </p:nvPr>
        </p:nvSpPr>
        <p:spPr/>
        <p:txBody>
          <a:bodyPr/>
          <a:lstStyle>
            <a:lvl1pPr>
              <a:defRPr/>
            </a:lvl1pPr>
          </a:lstStyle>
          <a:p>
            <a:fld id="{C25482F5-11C4-423A-A4C9-53CB5207CBDA}" type="slidenum">
              <a:rPr lang="zh-CN" altLang="en-US"/>
            </a:fld>
            <a:endParaRPr lang="en-US" altLang="zh-CN"/>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47" y="381000"/>
            <a:ext cx="2949575" cy="13335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788" y="822856"/>
            <a:ext cx="4629150" cy="40613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47" y="1714500"/>
            <a:ext cx="2949575" cy="317632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5" name="Rectangle 11"/>
          <p:cNvSpPr>
            <a:spLocks noGrp="1" noChangeArrowheads="1"/>
          </p:cNvSpPr>
          <p:nvPr>
            <p:ph type="sldNum" sz="quarter" idx="10"/>
          </p:nvPr>
        </p:nvSpPr>
        <p:spPr/>
        <p:txBody>
          <a:bodyPr/>
          <a:lstStyle>
            <a:lvl1pPr>
              <a:defRPr/>
            </a:lvl1pPr>
          </a:lstStyle>
          <a:p>
            <a:fld id="{5CC85890-9D5D-448B-8FB7-47FDC74AC7F2}"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Rectangle 11"/>
          <p:cNvSpPr>
            <a:spLocks noGrp="1" noChangeArrowheads="1"/>
          </p:cNvSpPr>
          <p:nvPr>
            <p:ph type="sldNum" sz="quarter" idx="10"/>
          </p:nvPr>
        </p:nvSpPr>
        <p:spPr/>
        <p:txBody>
          <a:bodyPr/>
          <a:lstStyle>
            <a:lvl1pPr>
              <a:defRPr/>
            </a:lvl1pPr>
          </a:lstStyle>
          <a:p>
            <a:fld id="{15A39FC3-153B-4D87-8105-AF5CB70DDA75}" type="slidenum">
              <a:rPr lang="zh-CN" altLang="en-US"/>
            </a:fld>
            <a:endParaRPr lang="en-US" altLang="zh-CN"/>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5600" y="304275"/>
            <a:ext cx="2133600" cy="5029729"/>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4800" y="304275"/>
            <a:ext cx="6248400" cy="5029729"/>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Rectangle 11"/>
          <p:cNvSpPr>
            <a:spLocks noGrp="1" noChangeArrowheads="1"/>
          </p:cNvSpPr>
          <p:nvPr>
            <p:ph type="sldNum" sz="quarter" idx="10"/>
          </p:nvPr>
        </p:nvSpPr>
        <p:spPr/>
        <p:txBody>
          <a:bodyPr/>
          <a:lstStyle>
            <a:lvl1pPr>
              <a:defRPr/>
            </a:lvl1pPr>
          </a:lstStyle>
          <a:p>
            <a:fld id="{C9A20854-78F4-4BEF-9535-F6E0A1DA877B}" type="slidenum">
              <a:rPr lang="zh-CN" altLang="en-US"/>
            </a:fld>
            <a:endParaRPr lang="en-US"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a:xfrm>
            <a:off x="152400" y="1161521"/>
            <a:ext cx="8763000" cy="4329907"/>
          </a:xfrm>
        </p:spPr>
        <p:txBody>
          <a:bodyPr/>
          <a:lstStyle/>
          <a:p>
            <a:pPr lvl="0"/>
            <a:endParaRPr lang="zh-CN" altLang="en-US" noProof="0"/>
          </a:p>
        </p:txBody>
      </p:sp>
      <p:sp>
        <p:nvSpPr>
          <p:cNvPr id="4" name="Rectangle 11"/>
          <p:cNvSpPr>
            <a:spLocks noGrp="1" noChangeArrowheads="1"/>
          </p:cNvSpPr>
          <p:nvPr>
            <p:ph type="sldNum" sz="quarter" idx="10"/>
          </p:nvPr>
        </p:nvSpPr>
        <p:spPr/>
        <p:txBody>
          <a:bodyPr/>
          <a:lstStyle>
            <a:lvl1pPr>
              <a:defRPr/>
            </a:lvl1pPr>
          </a:lstStyle>
          <a:p>
            <a:fld id="{348B7ADD-E3A7-42E1-9126-A5BE4D57982A}" type="slidenum">
              <a:rPr lang="zh-CN" altLang="en-US"/>
            </a:fld>
            <a:endParaRPr lang="en-US"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Only" showMasterSp="0">
  <p:cSld name="内容">
    <p:bg>
      <p:bgPr>
        <a:solidFill>
          <a:schemeClr val="bg1"/>
        </a:solidFill>
        <a:effectLst/>
      </p:bgPr>
    </p:bg>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userDrawn="1"/>
        </p:nvGraphicFramePr>
        <p:xfrm>
          <a:off x="68272" y="10583"/>
          <a:ext cx="9063037" cy="932657"/>
        </p:xfrm>
        <a:graphic>
          <a:graphicData uri="http://schemas.openxmlformats.org/presentationml/2006/ole">
            <mc:AlternateContent xmlns:mc="http://schemas.openxmlformats.org/markup-compatibility/2006">
              <mc:Choice xmlns:v="urn:schemas-microsoft-com:vml" Requires="v">
                <p:oleObj spid="_x0000_s3124" name="" r:id="rId2" imgW="13004800" imgH="1943100" progId="Photoshop.Image.7">
                  <p:embed/>
                </p:oleObj>
              </mc:Choice>
              <mc:Fallback>
                <p:oleObj name="" r:id="rId2" imgW="13004800" imgH="1943100" progId="Photoshop.Image.7">
                  <p:embed/>
                  <p:pic>
                    <p:nvPicPr>
                      <p:cNvPr id="0" name="图片 31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72" y="10583"/>
                        <a:ext cx="9063037" cy="93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4" name="Rectangle 3"/>
          <p:cNvSpPr>
            <a:spLocks noChangeArrowheads="1"/>
          </p:cNvSpPr>
          <p:nvPr/>
        </p:nvSpPr>
        <p:spPr bwMode="auto">
          <a:xfrm>
            <a:off x="9" y="5533765"/>
            <a:ext cx="9109075" cy="18123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grpSp>
        <p:nvGrpSpPr>
          <p:cNvPr id="5" name="Group 4"/>
          <p:cNvGrpSpPr/>
          <p:nvPr userDrawn="1"/>
        </p:nvGrpSpPr>
        <p:grpSpPr bwMode="auto">
          <a:xfrm>
            <a:off x="0" y="0"/>
            <a:ext cx="9150350" cy="5716323"/>
            <a:chOff x="0" y="0"/>
            <a:chExt cx="5764" cy="4321"/>
          </a:xfrm>
        </p:grpSpPr>
        <p:sp>
          <p:nvSpPr>
            <p:cNvPr id="6" name="AutoShape 5"/>
            <p:cNvSpPr>
              <a:spLocks noChangeArrowheads="1"/>
            </p:cNvSpPr>
            <p:nvPr/>
          </p:nvSpPr>
          <p:spPr bwMode="auto">
            <a:xfrm>
              <a:off x="27" y="24"/>
              <a:ext cx="5712" cy="4274"/>
            </a:xfrm>
            <a:prstGeom prst="roundRect">
              <a:avLst>
                <a:gd name="adj" fmla="val 6227"/>
              </a:avLst>
            </a:prstGeom>
            <a:noFill/>
            <a:ln w="76200">
              <a:solidFill>
                <a:schemeClr val="bg1"/>
              </a:solidFill>
              <a:rou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7" name="未知"/>
            <p:cNvSpPr>
              <a:spLocks noChangeArrowheads="1"/>
            </p:cNvSpPr>
            <p:nvPr/>
          </p:nvSpPr>
          <p:spPr bwMode="auto">
            <a:xfrm>
              <a:off x="0" y="0"/>
              <a:ext cx="288" cy="282"/>
            </a:xfrm>
            <a:custGeom>
              <a:avLst/>
              <a:gdLst>
                <a:gd name="T0" fmla="*/ 2 w 288"/>
                <a:gd name="T1" fmla="*/ 282 h 282"/>
                <a:gd name="T2" fmla="*/ 82 w 288"/>
                <a:gd name="T3" fmla="*/ 144 h 282"/>
                <a:gd name="T4" fmla="*/ 165 w 288"/>
                <a:gd name="T5" fmla="*/ 36 h 282"/>
                <a:gd name="T6" fmla="*/ 288 w 288"/>
                <a:gd name="T7" fmla="*/ 0 h 282"/>
                <a:gd name="T8" fmla="*/ 0 w 288"/>
                <a:gd name="T9" fmla="*/ 0 h 282"/>
              </a:gdLst>
              <a:ahLst/>
              <a:cxnLst>
                <a:cxn ang="0">
                  <a:pos x="T0" y="T1"/>
                </a:cxn>
                <a:cxn ang="0">
                  <a:pos x="T2" y="T3"/>
                </a:cxn>
                <a:cxn ang="0">
                  <a:pos x="T4" y="T5"/>
                </a:cxn>
                <a:cxn ang="0">
                  <a:pos x="T6" y="T7"/>
                </a:cxn>
                <a:cxn ang="0">
                  <a:pos x="T8" y="T9"/>
                </a:cxn>
              </a:cxnLst>
              <a:rect l="0" t="0" r="r" b="b"/>
              <a:pathLst>
                <a:path w="288" h="282">
                  <a:moveTo>
                    <a:pt x="2" y="282"/>
                  </a:moveTo>
                  <a:lnTo>
                    <a:pt x="82" y="144"/>
                  </a:lnTo>
                  <a:lnTo>
                    <a:pt x="165" y="36"/>
                  </a:lnTo>
                  <a:lnTo>
                    <a:pt x="288"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8" name="未知"/>
            <p:cNvSpPr>
              <a:spLocks noChangeArrowheads="1"/>
            </p:cNvSpPr>
            <p:nvPr/>
          </p:nvSpPr>
          <p:spPr bwMode="auto">
            <a:xfrm>
              <a:off x="5" y="3985"/>
              <a:ext cx="244" cy="336"/>
            </a:xfrm>
            <a:custGeom>
              <a:avLst/>
              <a:gdLst>
                <a:gd name="T0" fmla="*/ 243 w 243"/>
                <a:gd name="T1" fmla="*/ 335 h 336"/>
                <a:gd name="T2" fmla="*/ 122 w 243"/>
                <a:gd name="T3" fmla="*/ 239 h 336"/>
                <a:gd name="T4" fmla="*/ 30 w 243"/>
                <a:gd name="T5" fmla="*/ 144 h 336"/>
                <a:gd name="T6" fmla="*/ 0 w 243"/>
                <a:gd name="T7" fmla="*/ 0 h 336"/>
                <a:gd name="T8" fmla="*/ 1 w 243"/>
                <a:gd name="T9" fmla="*/ 336 h 336"/>
              </a:gdLst>
              <a:ahLst/>
              <a:cxnLst>
                <a:cxn ang="0">
                  <a:pos x="T0" y="T1"/>
                </a:cxn>
                <a:cxn ang="0">
                  <a:pos x="T2" y="T3"/>
                </a:cxn>
                <a:cxn ang="0">
                  <a:pos x="T4" y="T5"/>
                </a:cxn>
                <a:cxn ang="0">
                  <a:pos x="T6" y="T7"/>
                </a:cxn>
                <a:cxn ang="0">
                  <a:pos x="T8" y="T9"/>
                </a:cxn>
              </a:cxnLst>
              <a:rect l="0" t="0" r="r" b="b"/>
              <a:pathLst>
                <a:path w="243" h="336">
                  <a:moveTo>
                    <a:pt x="243" y="335"/>
                  </a:moveTo>
                  <a:lnTo>
                    <a:pt x="122" y="239"/>
                  </a:lnTo>
                  <a:lnTo>
                    <a:pt x="30" y="144"/>
                  </a:lnTo>
                  <a:lnTo>
                    <a:pt x="0" y="0"/>
                  </a:lnTo>
                  <a:lnTo>
                    <a:pt x="1" y="336"/>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9" name="未知"/>
            <p:cNvSpPr>
              <a:spLocks noChangeArrowheads="1"/>
            </p:cNvSpPr>
            <p:nvPr/>
          </p:nvSpPr>
          <p:spPr bwMode="auto">
            <a:xfrm>
              <a:off x="5511" y="4029"/>
              <a:ext cx="253" cy="290"/>
            </a:xfrm>
            <a:custGeom>
              <a:avLst/>
              <a:gdLst>
                <a:gd name="T0" fmla="*/ 229 w 232"/>
                <a:gd name="T1" fmla="*/ 0 h 290"/>
                <a:gd name="T2" fmla="*/ 164 w 232"/>
                <a:gd name="T3" fmla="*/ 144 h 290"/>
                <a:gd name="T4" fmla="*/ 98 w 232"/>
                <a:gd name="T5" fmla="*/ 253 h 290"/>
                <a:gd name="T6" fmla="*/ 0 w 232"/>
                <a:gd name="T7" fmla="*/ 290 h 290"/>
                <a:gd name="T8" fmla="*/ 232 w 232"/>
                <a:gd name="T9" fmla="*/ 287 h 290"/>
              </a:gdLst>
              <a:ahLst/>
              <a:cxnLst>
                <a:cxn ang="0">
                  <a:pos x="T0" y="T1"/>
                </a:cxn>
                <a:cxn ang="0">
                  <a:pos x="T2" y="T3"/>
                </a:cxn>
                <a:cxn ang="0">
                  <a:pos x="T4" y="T5"/>
                </a:cxn>
                <a:cxn ang="0">
                  <a:pos x="T6" y="T7"/>
                </a:cxn>
                <a:cxn ang="0">
                  <a:pos x="T8" y="T9"/>
                </a:cxn>
              </a:cxnLst>
              <a:rect l="0" t="0" r="r" b="b"/>
              <a:pathLst>
                <a:path w="232" h="290">
                  <a:moveTo>
                    <a:pt x="229" y="0"/>
                  </a:moveTo>
                  <a:lnTo>
                    <a:pt x="164" y="144"/>
                  </a:lnTo>
                  <a:lnTo>
                    <a:pt x="98" y="253"/>
                  </a:lnTo>
                  <a:lnTo>
                    <a:pt x="0" y="290"/>
                  </a:lnTo>
                  <a:lnTo>
                    <a:pt x="232" y="287"/>
                  </a:lnTo>
                </a:path>
              </a:pathLst>
            </a:custGeom>
            <a:solidFill>
              <a:schemeClr val="bg1"/>
            </a:solidFill>
            <a:ln w="9525">
              <a:solidFill>
                <a:schemeClr val="bg1"/>
              </a:solidFill>
              <a:round/>
            </a:ln>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10" name="未知"/>
            <p:cNvSpPr>
              <a:spLocks noChangeArrowheads="1"/>
            </p:cNvSpPr>
            <p:nvPr/>
          </p:nvSpPr>
          <p:spPr bwMode="auto">
            <a:xfrm>
              <a:off x="5472" y="0"/>
              <a:ext cx="288" cy="288"/>
            </a:xfrm>
            <a:custGeom>
              <a:avLst/>
              <a:gdLst>
                <a:gd name="T0" fmla="*/ 0 w 288"/>
                <a:gd name="T1" fmla="*/ 0 h 288"/>
                <a:gd name="T2" fmla="*/ 144 w 288"/>
                <a:gd name="T3" fmla="*/ 82 h 288"/>
                <a:gd name="T4" fmla="*/ 252 w 288"/>
                <a:gd name="T5" fmla="*/ 165 h 288"/>
                <a:gd name="T6" fmla="*/ 288 w 288"/>
                <a:gd name="T7" fmla="*/ 288 h 288"/>
                <a:gd name="T8" fmla="*/ 288 w 288"/>
                <a:gd name="T9" fmla="*/ 0 h 288"/>
              </a:gdLst>
              <a:ahLst/>
              <a:cxnLst>
                <a:cxn ang="0">
                  <a:pos x="T0" y="T1"/>
                </a:cxn>
                <a:cxn ang="0">
                  <a:pos x="T2" y="T3"/>
                </a:cxn>
                <a:cxn ang="0">
                  <a:pos x="T4" y="T5"/>
                </a:cxn>
                <a:cxn ang="0">
                  <a:pos x="T6" y="T7"/>
                </a:cxn>
                <a:cxn ang="0">
                  <a:pos x="T8" y="T9"/>
                </a:cxn>
              </a:cxnLst>
              <a:rect l="0" t="0" r="r" b="b"/>
              <a:pathLst>
                <a:path w="288" h="288">
                  <a:moveTo>
                    <a:pt x="0" y="0"/>
                  </a:moveTo>
                  <a:lnTo>
                    <a:pt x="144" y="82"/>
                  </a:lnTo>
                  <a:lnTo>
                    <a:pt x="252" y="165"/>
                  </a:lnTo>
                  <a:lnTo>
                    <a:pt x="288" y="288"/>
                  </a:lnTo>
                  <a:lnTo>
                    <a:pt x="288" y="0"/>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grpSp>
      <p:pic>
        <p:nvPicPr>
          <p:cNvPr id="11" name="Picture 3" descr="D:\1\My Pictures\1145881349976232.jpg"/>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66072" y="-26458"/>
            <a:ext cx="1209675" cy="1006740"/>
          </a:xfrm>
          <a:prstGeom prst="rect">
            <a:avLst/>
          </a:prstGeom>
          <a:noFill/>
          <a:ln>
            <a:noFill/>
          </a:ln>
          <a:effectLst>
            <a:outerShdw dist="139700" dir="2700000" algn="ctr" rotWithShape="0">
              <a:srgbClr val="333333">
                <a:alpha val="64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3"/>
          <p:cNvSpPr txBox="1">
            <a:spLocks noChangeArrowheads="1"/>
          </p:cNvSpPr>
          <p:nvPr/>
        </p:nvSpPr>
        <p:spPr bwMode="auto">
          <a:xfrm>
            <a:off x="488950" y="2075662"/>
            <a:ext cx="4800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z="3600" smtClean="0">
              <a:solidFill>
                <a:srgbClr val="000066"/>
              </a:solidFill>
              <a:latin typeface="黑体" panose="02010609060101010101" pitchFamily="49" charset="-122"/>
            </a:endParaRPr>
          </a:p>
        </p:txBody>
      </p:sp>
      <p:sp>
        <p:nvSpPr>
          <p:cNvPr id="2" name="内容占位符 1"/>
          <p:cNvSpPr>
            <a:spLocks noGrp="1"/>
          </p:cNvSpPr>
          <p:nvPr>
            <p:ph/>
          </p:nvPr>
        </p:nvSpPr>
        <p:spPr>
          <a:xfrm>
            <a:off x="628650" y="304271"/>
            <a:ext cx="7886700" cy="484319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3" Type="http://schemas.openxmlformats.org/officeDocument/2006/relationships/theme" Target="../theme/theme3.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3" Type="http://schemas.openxmlformats.org/officeDocument/2006/relationships/theme" Target="../theme/theme4.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6.xml"/><Relationship Id="rId8" Type="http://schemas.openxmlformats.org/officeDocument/2006/relationships/slideLayout" Target="../slideLayouts/slideLayout55.xml"/><Relationship Id="rId7" Type="http://schemas.openxmlformats.org/officeDocument/2006/relationships/slideLayout" Target="../slideLayouts/slideLayout54.xml"/><Relationship Id="rId6" Type="http://schemas.openxmlformats.org/officeDocument/2006/relationships/slideLayout" Target="../slideLayouts/slideLayout53.xml"/><Relationship Id="rId5" Type="http://schemas.openxmlformats.org/officeDocument/2006/relationships/slideLayout" Target="../slideLayouts/slideLayout52.xml"/><Relationship Id="rId4" Type="http://schemas.openxmlformats.org/officeDocument/2006/relationships/slideLayout" Target="../slideLayouts/slideLayout51.xml"/><Relationship Id="rId3" Type="http://schemas.openxmlformats.org/officeDocument/2006/relationships/slideLayout" Target="../slideLayouts/slideLayout50.xml"/><Relationship Id="rId2" Type="http://schemas.openxmlformats.org/officeDocument/2006/relationships/slideLayout" Target="../slideLayouts/slideLayout49.xml"/><Relationship Id="rId13" Type="http://schemas.openxmlformats.org/officeDocument/2006/relationships/theme" Target="../theme/theme5.xml"/><Relationship Id="rId12" Type="http://schemas.openxmlformats.org/officeDocument/2006/relationships/image" Target="../media/image4.png"/><Relationship Id="rId11" Type="http://schemas.openxmlformats.org/officeDocument/2006/relationships/slideLayout" Target="../slideLayouts/slideLayout58.xml"/><Relationship Id="rId10" Type="http://schemas.openxmlformats.org/officeDocument/2006/relationships/slideLayout" Target="../slideLayouts/slideLayout57.xml"/><Relationship Id="rId1"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7.xml"/><Relationship Id="rId8" Type="http://schemas.openxmlformats.org/officeDocument/2006/relationships/slideLayout" Target="../slideLayouts/slideLayout66.xml"/><Relationship Id="rId7" Type="http://schemas.openxmlformats.org/officeDocument/2006/relationships/slideLayout" Target="../slideLayouts/slideLayout65.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3" Type="http://schemas.openxmlformats.org/officeDocument/2006/relationships/slideLayout" Target="../slideLayouts/slideLayout61.xml"/><Relationship Id="rId2" Type="http://schemas.openxmlformats.org/officeDocument/2006/relationships/slideLayout" Target="../slideLayouts/slideLayout60.xml"/><Relationship Id="rId13" Type="http://schemas.openxmlformats.org/officeDocument/2006/relationships/theme" Target="../theme/theme6.xml"/><Relationship Id="rId12" Type="http://schemas.openxmlformats.org/officeDocument/2006/relationships/image" Target="../media/image2.png"/><Relationship Id="rId11" Type="http://schemas.openxmlformats.org/officeDocument/2006/relationships/slideLayout" Target="../slideLayouts/slideLayout69.xml"/><Relationship Id="rId10" Type="http://schemas.openxmlformats.org/officeDocument/2006/relationships/slideLayout" Target="../slideLayouts/slideLayout68.xml"/><Relationship Id="rId1"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8.xml"/><Relationship Id="rId8" Type="http://schemas.openxmlformats.org/officeDocument/2006/relationships/slideLayout" Target="../slideLayouts/slideLayout77.xml"/><Relationship Id="rId7" Type="http://schemas.openxmlformats.org/officeDocument/2006/relationships/slideLayout" Target="../slideLayouts/slideLayout76.xml"/><Relationship Id="rId6" Type="http://schemas.openxmlformats.org/officeDocument/2006/relationships/slideLayout" Target="../slideLayouts/slideLayout75.xml"/><Relationship Id="rId5" Type="http://schemas.openxmlformats.org/officeDocument/2006/relationships/slideLayout" Target="../slideLayouts/slideLayout74.xml"/><Relationship Id="rId4" Type="http://schemas.openxmlformats.org/officeDocument/2006/relationships/slideLayout" Target="../slideLayouts/slideLayout73.xml"/><Relationship Id="rId3" Type="http://schemas.openxmlformats.org/officeDocument/2006/relationships/slideLayout" Target="../slideLayouts/slideLayout72.xml"/><Relationship Id="rId2" Type="http://schemas.openxmlformats.org/officeDocument/2006/relationships/slideLayout" Target="../slideLayouts/slideLayout71.xml"/><Relationship Id="rId13" Type="http://schemas.openxmlformats.org/officeDocument/2006/relationships/theme" Target="../theme/theme7.xml"/><Relationship Id="rId12" Type="http://schemas.openxmlformats.org/officeDocument/2006/relationships/image" Target="../media/image2.png"/><Relationship Id="rId11" Type="http://schemas.openxmlformats.org/officeDocument/2006/relationships/slideLayout" Target="../slideLayouts/slideLayout80.xml"/><Relationship Id="rId10" Type="http://schemas.openxmlformats.org/officeDocument/2006/relationships/slideLayout" Target="../slideLayouts/slideLayout79.xml"/><Relationship Id="rId1" Type="http://schemas.openxmlformats.org/officeDocument/2006/relationships/slideLayout" Target="../slideLayouts/slideLayout70.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9.xml"/><Relationship Id="rId8" Type="http://schemas.openxmlformats.org/officeDocument/2006/relationships/slideLayout" Target="../slideLayouts/slideLayout88.xml"/><Relationship Id="rId7" Type="http://schemas.openxmlformats.org/officeDocument/2006/relationships/slideLayout" Target="../slideLayouts/slideLayout87.xml"/><Relationship Id="rId6" Type="http://schemas.openxmlformats.org/officeDocument/2006/relationships/slideLayout" Target="../slideLayouts/slideLayout86.xml"/><Relationship Id="rId5" Type="http://schemas.openxmlformats.org/officeDocument/2006/relationships/slideLayout" Target="../slideLayouts/slideLayout85.xml"/><Relationship Id="rId4" Type="http://schemas.openxmlformats.org/officeDocument/2006/relationships/slideLayout" Target="../slideLayouts/slideLayout84.xml"/><Relationship Id="rId3" Type="http://schemas.openxmlformats.org/officeDocument/2006/relationships/slideLayout" Target="../slideLayouts/slideLayout83.xml"/><Relationship Id="rId2" Type="http://schemas.openxmlformats.org/officeDocument/2006/relationships/slideLayout" Target="../slideLayouts/slideLayout82.xml"/><Relationship Id="rId18" Type="http://schemas.openxmlformats.org/officeDocument/2006/relationships/theme" Target="../theme/theme8.xml"/><Relationship Id="rId17" Type="http://schemas.openxmlformats.org/officeDocument/2006/relationships/vmlDrawing" Target="../drawings/vmlDrawing3.vml"/><Relationship Id="rId16" Type="http://schemas.openxmlformats.org/officeDocument/2006/relationships/image" Target="../media/image8.jpeg"/><Relationship Id="rId15" Type="http://schemas.openxmlformats.org/officeDocument/2006/relationships/image" Target="../media/image7.png"/><Relationship Id="rId14" Type="http://schemas.openxmlformats.org/officeDocument/2006/relationships/oleObject" Target="../embeddings/oleObject3.bin"/><Relationship Id="rId13" Type="http://schemas.openxmlformats.org/officeDocument/2006/relationships/slideLayout" Target="../slideLayouts/slideLayout93.xml"/><Relationship Id="rId12" Type="http://schemas.openxmlformats.org/officeDocument/2006/relationships/slideLayout" Target="../slideLayouts/slideLayout92.xml"/><Relationship Id="rId11" Type="http://schemas.openxmlformats.org/officeDocument/2006/relationships/slideLayout" Target="../slideLayouts/slideLayout91.xml"/><Relationship Id="rId10" Type="http://schemas.openxmlformats.org/officeDocument/2006/relationships/slideLayout" Target="../slideLayouts/slideLayout90.xml"/><Relationship Id="rId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5296963"/>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5296963"/>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3"/>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alpha val="39000"/>
              </a:srgbClr>
            </a:gs>
            <a:gs pos="53000">
              <a:srgbClr val="FF0000"/>
            </a:gs>
            <a:gs pos="100000">
              <a:schemeClr val="accent1">
                <a:tint val="23500"/>
                <a:satMod val="16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5296963"/>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63"/>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63"/>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alpha val="39000"/>
              </a:srgbClr>
            </a:gs>
            <a:gs pos="53000">
              <a:srgbClr val="FF0000"/>
            </a:gs>
            <a:gs pos="100000">
              <a:schemeClr val="accent1">
                <a:tint val="23500"/>
                <a:satMod val="16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5296963"/>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63"/>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63"/>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alpha val="39000"/>
              </a:srgbClr>
            </a:gs>
            <a:gs pos="53000">
              <a:srgbClr val="FF0000"/>
            </a:gs>
            <a:gs pos="100000">
              <a:schemeClr val="accent1">
                <a:tint val="23500"/>
                <a:satMod val="16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5296963"/>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63"/>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63"/>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2"/>
          <a:stretch>
            <a:fillRect/>
          </a:stretch>
        </p:blipFill>
        <p:spPr>
          <a:xfrm>
            <a:off x="0" y="0"/>
            <a:ext cx="9144000" cy="5715000"/>
          </a:xfrm>
          <a:prstGeom prst="rect">
            <a:avLst/>
          </a:prstGeom>
        </p:spPr>
      </p:pic>
      <p:sp>
        <p:nvSpPr>
          <p:cNvPr id="2" name="Title Placeholder 1"/>
          <p:cNvSpPr>
            <a:spLocks noGrp="1"/>
          </p:cNvSpPr>
          <p:nvPr>
            <p:ph type="title"/>
          </p:nvPr>
        </p:nvSpPr>
        <p:spPr>
          <a:xfrm>
            <a:off x="1371600" y="1079500"/>
            <a:ext cx="6400800" cy="571500"/>
          </a:xfrm>
          <a:prstGeom prst="rect">
            <a:avLst/>
          </a:prstGeom>
        </p:spPr>
        <p:txBody>
          <a:bodyPr vert="horz" lIns="91440" tIns="45720" rIns="91440" bIns="45720" rtlCol="0" anchor="b" anchorCtr="0">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71600" y="1714504"/>
            <a:ext cx="6400800" cy="2857501"/>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bwMode="white">
          <a:xfrm>
            <a:off x="304800" y="5296963"/>
            <a:ext cx="2133600" cy="304271"/>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bwMode="white">
          <a:xfrm>
            <a:off x="2971800" y="5296963"/>
            <a:ext cx="3200400" cy="304271"/>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zh-CN" altLang="en-US"/>
          </a:p>
        </p:txBody>
      </p:sp>
      <p:sp>
        <p:nvSpPr>
          <p:cNvPr id="6" name="Slide Number Placeholder 5"/>
          <p:cNvSpPr>
            <a:spLocks noGrp="1"/>
          </p:cNvSpPr>
          <p:nvPr>
            <p:ph type="sldNum" sz="quarter" idx="4"/>
          </p:nvPr>
        </p:nvSpPr>
        <p:spPr bwMode="white">
          <a:xfrm>
            <a:off x="6675120" y="5303524"/>
            <a:ext cx="2133600" cy="304271"/>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anose="05000000000000000000"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anose="020B0604020202020204"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anose="020B0604020202020204"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anose="020B0604020202020204"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anose="020B0604020202020204"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anose="020B0604020202020204"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anose="020B0604020202020204"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anose="020B0604020202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12"/>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5296963"/>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63"/>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63"/>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0">
          <a:blip r:embed="rId12"/>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5296963"/>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63"/>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63"/>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userDrawn="1"/>
        </p:nvGraphicFramePr>
        <p:xfrm>
          <a:off x="68272" y="10583"/>
          <a:ext cx="9063037" cy="932657"/>
        </p:xfrm>
        <a:graphic>
          <a:graphicData uri="http://schemas.openxmlformats.org/presentationml/2006/ole">
            <mc:AlternateContent xmlns:mc="http://schemas.openxmlformats.org/markup-compatibility/2006">
              <mc:Choice xmlns:v="urn:schemas-microsoft-com:vml" Requires="v">
                <p:oleObj spid="_x0000_s1076" name="" r:id="rId14" imgW="13004800" imgH="1943100" progId="Photoshop.Image.7">
                  <p:embed/>
                </p:oleObj>
              </mc:Choice>
              <mc:Fallback>
                <p:oleObj name="" r:id="rId14" imgW="13004800" imgH="1943100" progId="Photoshop.Image.7">
                  <p:embed/>
                  <p:pic>
                    <p:nvPicPr>
                      <p:cNvPr id="0" name="图片 107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272" y="10583"/>
                        <a:ext cx="9063037" cy="93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027" name="Rectangle 3"/>
          <p:cNvSpPr>
            <a:spLocks noChangeArrowheads="1"/>
          </p:cNvSpPr>
          <p:nvPr/>
        </p:nvSpPr>
        <p:spPr bwMode="auto">
          <a:xfrm>
            <a:off x="9" y="5533765"/>
            <a:ext cx="9109075" cy="18123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grpSp>
        <p:nvGrpSpPr>
          <p:cNvPr id="1028" name="Group 4"/>
          <p:cNvGrpSpPr/>
          <p:nvPr userDrawn="1"/>
        </p:nvGrpSpPr>
        <p:grpSpPr bwMode="auto">
          <a:xfrm>
            <a:off x="0" y="0"/>
            <a:ext cx="9150350" cy="5716323"/>
            <a:chOff x="0" y="0"/>
            <a:chExt cx="5764" cy="4321"/>
          </a:xfrm>
        </p:grpSpPr>
        <p:sp>
          <p:nvSpPr>
            <p:cNvPr id="1033" name="AutoShape 5"/>
            <p:cNvSpPr>
              <a:spLocks noChangeArrowheads="1"/>
            </p:cNvSpPr>
            <p:nvPr/>
          </p:nvSpPr>
          <p:spPr bwMode="auto">
            <a:xfrm>
              <a:off x="27" y="24"/>
              <a:ext cx="5712" cy="4274"/>
            </a:xfrm>
            <a:prstGeom prst="roundRect">
              <a:avLst>
                <a:gd name="adj" fmla="val 6227"/>
              </a:avLst>
            </a:prstGeom>
            <a:noFill/>
            <a:ln w="76200">
              <a:solidFill>
                <a:schemeClr val="bg1"/>
              </a:solidFill>
              <a:rou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mtClean="0">
                <a:solidFill>
                  <a:srgbClr val="000066"/>
                </a:solidFill>
              </a:endParaRPr>
            </a:p>
          </p:txBody>
        </p:sp>
        <p:sp>
          <p:nvSpPr>
            <p:cNvPr id="1030" name="未知"/>
            <p:cNvSpPr>
              <a:spLocks noChangeArrowheads="1"/>
            </p:cNvSpPr>
            <p:nvPr/>
          </p:nvSpPr>
          <p:spPr bwMode="auto">
            <a:xfrm>
              <a:off x="0" y="0"/>
              <a:ext cx="288" cy="282"/>
            </a:xfrm>
            <a:custGeom>
              <a:avLst/>
              <a:gdLst>
                <a:gd name="T0" fmla="*/ 2 w 288"/>
                <a:gd name="T1" fmla="*/ 282 h 282"/>
                <a:gd name="T2" fmla="*/ 82 w 288"/>
                <a:gd name="T3" fmla="*/ 144 h 282"/>
                <a:gd name="T4" fmla="*/ 165 w 288"/>
                <a:gd name="T5" fmla="*/ 36 h 282"/>
                <a:gd name="T6" fmla="*/ 288 w 288"/>
                <a:gd name="T7" fmla="*/ 0 h 282"/>
                <a:gd name="T8" fmla="*/ 0 w 288"/>
                <a:gd name="T9" fmla="*/ 0 h 282"/>
              </a:gdLst>
              <a:ahLst/>
              <a:cxnLst>
                <a:cxn ang="0">
                  <a:pos x="T0" y="T1"/>
                </a:cxn>
                <a:cxn ang="0">
                  <a:pos x="T2" y="T3"/>
                </a:cxn>
                <a:cxn ang="0">
                  <a:pos x="T4" y="T5"/>
                </a:cxn>
                <a:cxn ang="0">
                  <a:pos x="T6" y="T7"/>
                </a:cxn>
                <a:cxn ang="0">
                  <a:pos x="T8" y="T9"/>
                </a:cxn>
              </a:cxnLst>
              <a:rect l="0" t="0" r="r" b="b"/>
              <a:pathLst>
                <a:path w="288" h="282">
                  <a:moveTo>
                    <a:pt x="2" y="282"/>
                  </a:moveTo>
                  <a:lnTo>
                    <a:pt x="82" y="144"/>
                  </a:lnTo>
                  <a:lnTo>
                    <a:pt x="165" y="36"/>
                  </a:lnTo>
                  <a:lnTo>
                    <a:pt x="288" y="0"/>
                  </a:lnTo>
                  <a:lnTo>
                    <a:pt x="0" y="0"/>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1031" name="未知"/>
            <p:cNvSpPr>
              <a:spLocks noChangeArrowheads="1"/>
            </p:cNvSpPr>
            <p:nvPr/>
          </p:nvSpPr>
          <p:spPr bwMode="auto">
            <a:xfrm>
              <a:off x="5" y="3985"/>
              <a:ext cx="244" cy="336"/>
            </a:xfrm>
            <a:custGeom>
              <a:avLst/>
              <a:gdLst>
                <a:gd name="T0" fmla="*/ 243 w 243"/>
                <a:gd name="T1" fmla="*/ 335 h 336"/>
                <a:gd name="T2" fmla="*/ 122 w 243"/>
                <a:gd name="T3" fmla="*/ 239 h 336"/>
                <a:gd name="T4" fmla="*/ 30 w 243"/>
                <a:gd name="T5" fmla="*/ 144 h 336"/>
                <a:gd name="T6" fmla="*/ 0 w 243"/>
                <a:gd name="T7" fmla="*/ 0 h 336"/>
                <a:gd name="T8" fmla="*/ 1 w 243"/>
                <a:gd name="T9" fmla="*/ 336 h 336"/>
              </a:gdLst>
              <a:ahLst/>
              <a:cxnLst>
                <a:cxn ang="0">
                  <a:pos x="T0" y="T1"/>
                </a:cxn>
                <a:cxn ang="0">
                  <a:pos x="T2" y="T3"/>
                </a:cxn>
                <a:cxn ang="0">
                  <a:pos x="T4" y="T5"/>
                </a:cxn>
                <a:cxn ang="0">
                  <a:pos x="T6" y="T7"/>
                </a:cxn>
                <a:cxn ang="0">
                  <a:pos x="T8" y="T9"/>
                </a:cxn>
              </a:cxnLst>
              <a:rect l="0" t="0" r="r" b="b"/>
              <a:pathLst>
                <a:path w="243" h="336">
                  <a:moveTo>
                    <a:pt x="243" y="335"/>
                  </a:moveTo>
                  <a:lnTo>
                    <a:pt x="122" y="239"/>
                  </a:lnTo>
                  <a:lnTo>
                    <a:pt x="30" y="144"/>
                  </a:lnTo>
                  <a:lnTo>
                    <a:pt x="0" y="0"/>
                  </a:lnTo>
                  <a:lnTo>
                    <a:pt x="1" y="336"/>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1032" name="未知"/>
            <p:cNvSpPr>
              <a:spLocks noChangeArrowheads="1"/>
            </p:cNvSpPr>
            <p:nvPr/>
          </p:nvSpPr>
          <p:spPr bwMode="auto">
            <a:xfrm>
              <a:off x="5511" y="4029"/>
              <a:ext cx="253" cy="290"/>
            </a:xfrm>
            <a:custGeom>
              <a:avLst/>
              <a:gdLst>
                <a:gd name="T0" fmla="*/ 229 w 232"/>
                <a:gd name="T1" fmla="*/ 0 h 290"/>
                <a:gd name="T2" fmla="*/ 164 w 232"/>
                <a:gd name="T3" fmla="*/ 144 h 290"/>
                <a:gd name="T4" fmla="*/ 98 w 232"/>
                <a:gd name="T5" fmla="*/ 253 h 290"/>
                <a:gd name="T6" fmla="*/ 0 w 232"/>
                <a:gd name="T7" fmla="*/ 290 h 290"/>
                <a:gd name="T8" fmla="*/ 232 w 232"/>
                <a:gd name="T9" fmla="*/ 287 h 290"/>
              </a:gdLst>
              <a:ahLst/>
              <a:cxnLst>
                <a:cxn ang="0">
                  <a:pos x="T0" y="T1"/>
                </a:cxn>
                <a:cxn ang="0">
                  <a:pos x="T2" y="T3"/>
                </a:cxn>
                <a:cxn ang="0">
                  <a:pos x="T4" y="T5"/>
                </a:cxn>
                <a:cxn ang="0">
                  <a:pos x="T6" y="T7"/>
                </a:cxn>
                <a:cxn ang="0">
                  <a:pos x="T8" y="T9"/>
                </a:cxn>
              </a:cxnLst>
              <a:rect l="0" t="0" r="r" b="b"/>
              <a:pathLst>
                <a:path w="232" h="290">
                  <a:moveTo>
                    <a:pt x="229" y="0"/>
                  </a:moveTo>
                  <a:lnTo>
                    <a:pt x="164" y="144"/>
                  </a:lnTo>
                  <a:lnTo>
                    <a:pt x="98" y="253"/>
                  </a:lnTo>
                  <a:lnTo>
                    <a:pt x="0" y="290"/>
                  </a:lnTo>
                  <a:lnTo>
                    <a:pt x="232" y="287"/>
                  </a:lnTo>
                </a:path>
              </a:pathLst>
            </a:custGeom>
            <a:solidFill>
              <a:schemeClr val="bg1"/>
            </a:solidFill>
            <a:ln w="9525">
              <a:solidFill>
                <a:schemeClr val="bg1"/>
              </a:solidFill>
              <a:round/>
            </a:ln>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sp>
          <p:nvSpPr>
            <p:cNvPr id="2" name="未知"/>
            <p:cNvSpPr>
              <a:spLocks noChangeArrowheads="1"/>
            </p:cNvSpPr>
            <p:nvPr/>
          </p:nvSpPr>
          <p:spPr bwMode="auto">
            <a:xfrm>
              <a:off x="5472" y="0"/>
              <a:ext cx="288" cy="288"/>
            </a:xfrm>
            <a:custGeom>
              <a:avLst/>
              <a:gdLst>
                <a:gd name="T0" fmla="*/ 0 w 288"/>
                <a:gd name="T1" fmla="*/ 0 h 288"/>
                <a:gd name="T2" fmla="*/ 144 w 288"/>
                <a:gd name="T3" fmla="*/ 82 h 288"/>
                <a:gd name="T4" fmla="*/ 252 w 288"/>
                <a:gd name="T5" fmla="*/ 165 h 288"/>
                <a:gd name="T6" fmla="*/ 288 w 288"/>
                <a:gd name="T7" fmla="*/ 288 h 288"/>
                <a:gd name="T8" fmla="*/ 288 w 288"/>
                <a:gd name="T9" fmla="*/ 0 h 288"/>
              </a:gdLst>
              <a:ahLst/>
              <a:cxnLst>
                <a:cxn ang="0">
                  <a:pos x="T0" y="T1"/>
                </a:cxn>
                <a:cxn ang="0">
                  <a:pos x="T2" y="T3"/>
                </a:cxn>
                <a:cxn ang="0">
                  <a:pos x="T4" y="T5"/>
                </a:cxn>
                <a:cxn ang="0">
                  <a:pos x="T6" y="T7"/>
                </a:cxn>
                <a:cxn ang="0">
                  <a:pos x="T8" y="T9"/>
                </a:cxn>
              </a:cxnLst>
              <a:rect l="0" t="0" r="r" b="b"/>
              <a:pathLst>
                <a:path w="288" h="288">
                  <a:moveTo>
                    <a:pt x="0" y="0"/>
                  </a:moveTo>
                  <a:lnTo>
                    <a:pt x="144" y="82"/>
                  </a:lnTo>
                  <a:lnTo>
                    <a:pt x="252" y="165"/>
                  </a:lnTo>
                  <a:lnTo>
                    <a:pt x="288" y="288"/>
                  </a:lnTo>
                  <a:lnTo>
                    <a:pt x="288" y="0"/>
                  </a:ln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smtClean="0">
                <a:solidFill>
                  <a:srgbClr val="000066"/>
                </a:solidFill>
                <a:ea typeface="宋体" panose="02010600030101010101" pitchFamily="2" charset="-122"/>
              </a:endParaRPr>
            </a:p>
          </p:txBody>
        </p:sp>
      </p:grpSp>
      <p:sp>
        <p:nvSpPr>
          <p:cNvPr id="1034" name="Rectangle 10"/>
          <p:cNvSpPr>
            <a:spLocks noGrp="1" noChangeArrowheads="1"/>
          </p:cNvSpPr>
          <p:nvPr>
            <p:ph type="body" idx="4294967295"/>
          </p:nvPr>
        </p:nvSpPr>
        <p:spPr bwMode="auto">
          <a:xfrm>
            <a:off x="152400" y="1161521"/>
            <a:ext cx="8763000" cy="432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ltLang="zh-CN" smtClean="0"/>
          </a:p>
        </p:txBody>
      </p:sp>
      <p:sp>
        <p:nvSpPr>
          <p:cNvPr id="3" name="Rectangle 11"/>
          <p:cNvSpPr>
            <a:spLocks noGrp="1" noChangeArrowheads="1"/>
          </p:cNvSpPr>
          <p:nvPr>
            <p:ph type="sldNum" sz="quarter" idx="4"/>
          </p:nvPr>
        </p:nvSpPr>
        <p:spPr bwMode="auto">
          <a:xfrm>
            <a:off x="457200" y="5400147"/>
            <a:ext cx="762000" cy="24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buFont typeface="Arial" panose="020B0604020202020204" pitchFamily="34" charset="0"/>
              <a:buChar char="•"/>
              <a:defRPr sz="1600" b="1">
                <a:solidFill>
                  <a:srgbClr val="FA082B"/>
                </a:solidFill>
                <a:ea typeface="楷体_GB2312" charset="-122"/>
              </a:defRPr>
            </a:lvl1pPr>
          </a:lstStyle>
          <a:p>
            <a:pPr fontAlgn="base">
              <a:spcBef>
                <a:spcPct val="0"/>
              </a:spcBef>
              <a:spcAft>
                <a:spcPct val="0"/>
              </a:spcAft>
            </a:pPr>
            <a:fld id="{AEA3C490-15A8-4590-943D-0E5B41C7424C}" type="slidenum">
              <a:rPr lang="zh-CN" altLang="en-US" smtClean="0"/>
            </a:fld>
            <a:endParaRPr lang="en-US" altLang="zh-CN" smtClean="0"/>
          </a:p>
        </p:txBody>
      </p:sp>
      <p:pic>
        <p:nvPicPr>
          <p:cNvPr id="1036" name="Picture 3" descr="D:\1\My Pictures\1145881349976232.jpg"/>
          <p:cNvPicPr>
            <a:picLocks noChangeAspect="1" noChangeArrowheads="1"/>
          </p:cNvPicPr>
          <p:nvPr userDrawn="1"/>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66072" y="-26458"/>
            <a:ext cx="1209675" cy="1006740"/>
          </a:xfrm>
          <a:prstGeom prst="rect">
            <a:avLst/>
          </a:prstGeom>
          <a:noFill/>
          <a:ln>
            <a:noFill/>
          </a:ln>
          <a:effectLst>
            <a:outerShdw dist="139700" dir="2700000" algn="ctr" rotWithShape="0">
              <a:srgbClr val="333333">
                <a:alpha val="64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13"/>
          <p:cNvSpPr txBox="1">
            <a:spLocks noChangeArrowheads="1"/>
          </p:cNvSpPr>
          <p:nvPr/>
        </p:nvSpPr>
        <p:spPr bwMode="auto">
          <a:xfrm>
            <a:off x="488950" y="2075662"/>
            <a:ext cx="4800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zh-CN" altLang="en-US" sz="3600" smtClean="0">
              <a:solidFill>
                <a:srgbClr val="000066"/>
              </a:solidFill>
              <a:latin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Lst>
  <p:txStyles>
    <p:titleStyle>
      <a:lvl1pPr algn="r" rtl="0" eaLnBrk="0" fontAlgn="base" hangingPunct="0">
        <a:spcBef>
          <a:spcPct val="0"/>
        </a:spcBef>
        <a:spcAft>
          <a:spcPct val="0"/>
        </a:spcAft>
        <a:defRPr sz="2400" kern="1200">
          <a:solidFill>
            <a:schemeClr val="bg1"/>
          </a:solidFill>
          <a:latin typeface="+mj-lt"/>
          <a:ea typeface="微软雅黑" panose="020B0503020204020204" pitchFamily="34" charset="-122"/>
          <a:cs typeface="+mj-cs"/>
        </a:defRPr>
      </a:lvl1pPr>
      <a:lvl2pPr algn="r" rtl="0" eaLnBrk="0" fontAlgn="base" hangingPunct="0">
        <a:spcBef>
          <a:spcPct val="0"/>
        </a:spcBef>
        <a:spcAft>
          <a:spcPct val="0"/>
        </a:spcAft>
        <a:defRPr sz="2400">
          <a:solidFill>
            <a:schemeClr val="bg1"/>
          </a:solidFill>
          <a:latin typeface="Arial Black" panose="020B0A04020102020204" pitchFamily="34" charset="0"/>
          <a:ea typeface="微软雅黑" panose="020B0503020204020204" pitchFamily="34" charset="-122"/>
        </a:defRPr>
      </a:lvl2pPr>
      <a:lvl3pPr algn="r" rtl="0" eaLnBrk="0" fontAlgn="base" hangingPunct="0">
        <a:spcBef>
          <a:spcPct val="0"/>
        </a:spcBef>
        <a:spcAft>
          <a:spcPct val="0"/>
        </a:spcAft>
        <a:defRPr sz="2400">
          <a:solidFill>
            <a:schemeClr val="bg1"/>
          </a:solidFill>
          <a:latin typeface="Arial Black" panose="020B0A04020102020204" pitchFamily="34" charset="0"/>
          <a:ea typeface="微软雅黑" panose="020B0503020204020204" pitchFamily="34" charset="-122"/>
        </a:defRPr>
      </a:lvl3pPr>
      <a:lvl4pPr algn="r" rtl="0" eaLnBrk="0" fontAlgn="base" hangingPunct="0">
        <a:spcBef>
          <a:spcPct val="0"/>
        </a:spcBef>
        <a:spcAft>
          <a:spcPct val="0"/>
        </a:spcAft>
        <a:defRPr sz="2400">
          <a:solidFill>
            <a:schemeClr val="bg1"/>
          </a:solidFill>
          <a:latin typeface="Arial Black" panose="020B0A04020102020204" pitchFamily="34" charset="0"/>
          <a:ea typeface="微软雅黑" panose="020B0503020204020204" pitchFamily="34" charset="-122"/>
        </a:defRPr>
      </a:lvl4pPr>
      <a:lvl5pPr algn="r" rtl="0" eaLnBrk="0" fontAlgn="base" hangingPunct="0">
        <a:spcBef>
          <a:spcPct val="0"/>
        </a:spcBef>
        <a:spcAft>
          <a:spcPct val="0"/>
        </a:spcAft>
        <a:defRPr sz="2400">
          <a:solidFill>
            <a:schemeClr val="bg1"/>
          </a:solidFill>
          <a:latin typeface="Arial Black" panose="020B0A04020102020204" pitchFamily="34" charset="0"/>
          <a:ea typeface="微软雅黑" panose="020B0503020204020204" pitchFamily="34" charset="-122"/>
        </a:defRPr>
      </a:lvl5pPr>
      <a:lvl6pPr marL="457200" algn="r" rtl="0" fontAlgn="base">
        <a:spcBef>
          <a:spcPct val="0"/>
        </a:spcBef>
        <a:spcAft>
          <a:spcPct val="0"/>
        </a:spcAft>
        <a:defRPr sz="2400">
          <a:solidFill>
            <a:schemeClr val="bg1"/>
          </a:solidFill>
          <a:latin typeface="华文新魏" panose="02010800040101010101" pitchFamily="2" charset="-122"/>
          <a:ea typeface="华文新魏" panose="02010800040101010101" pitchFamily="2" charset="-122"/>
        </a:defRPr>
      </a:lvl6pPr>
      <a:lvl7pPr marL="914400" algn="r" rtl="0" fontAlgn="base">
        <a:spcBef>
          <a:spcPct val="0"/>
        </a:spcBef>
        <a:spcAft>
          <a:spcPct val="0"/>
        </a:spcAft>
        <a:defRPr sz="2400">
          <a:solidFill>
            <a:schemeClr val="bg1"/>
          </a:solidFill>
          <a:latin typeface="华文新魏" panose="02010800040101010101" pitchFamily="2" charset="-122"/>
          <a:ea typeface="华文新魏" panose="02010800040101010101" pitchFamily="2" charset="-122"/>
        </a:defRPr>
      </a:lvl7pPr>
      <a:lvl8pPr marL="1371600" algn="r" rtl="0" fontAlgn="base">
        <a:spcBef>
          <a:spcPct val="0"/>
        </a:spcBef>
        <a:spcAft>
          <a:spcPct val="0"/>
        </a:spcAft>
        <a:defRPr sz="2400">
          <a:solidFill>
            <a:schemeClr val="bg1"/>
          </a:solidFill>
          <a:latin typeface="华文新魏" panose="02010800040101010101" pitchFamily="2" charset="-122"/>
          <a:ea typeface="华文新魏" panose="02010800040101010101" pitchFamily="2" charset="-122"/>
        </a:defRPr>
      </a:lvl8pPr>
      <a:lvl9pPr marL="1828800" algn="r" rtl="0" fontAlgn="base">
        <a:spcBef>
          <a:spcPct val="0"/>
        </a:spcBef>
        <a:spcAft>
          <a:spcPct val="0"/>
        </a:spcAft>
        <a:defRPr sz="2400">
          <a:solidFill>
            <a:schemeClr val="bg1"/>
          </a:solidFill>
          <a:latin typeface="华文新魏" panose="02010800040101010101" pitchFamily="2" charset="-122"/>
          <a:ea typeface="华文新魏" panose="0201080004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b="1"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400" b="1"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Clr>
          <a:schemeClr val="tx1"/>
        </a:buClr>
        <a:buChar char="•"/>
        <a:defRPr sz="2200" b="1"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Char char="–"/>
        <a:defRPr sz="2000" b="1"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Char char="»"/>
        <a:defRPr sz="2000" b="1"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png"/><Relationship Id="rId1" Type="http://schemas.openxmlformats.org/officeDocument/2006/relationships/image" Target="../media/image9.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image" Target="../media/image12.png"/><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image" Target="../media/image12.png"/><Relationship Id="rId1"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49.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1.png"/><Relationship Id="rId1"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image" Target="../media/image12.png"/><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image" Target="../media/image12.png"/><Relationship Id="rId1" Type="http://schemas.openxmlformats.org/officeDocument/2006/relationships/image" Target="../media/image11.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image" Target="../media/image12.png"/><Relationship Id="rId1" Type="http://schemas.openxmlformats.org/officeDocument/2006/relationships/image" Target="../media/image11.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9.xml"/><Relationship Id="rId2" Type="http://schemas.openxmlformats.org/officeDocument/2006/relationships/image" Target="../media/image12.png"/><Relationship Id="rId1" Type="http://schemas.openxmlformats.org/officeDocument/2006/relationships/image" Target="../media/image11.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71.xml"/><Relationship Id="rId2" Type="http://schemas.openxmlformats.org/officeDocument/2006/relationships/image" Target="../media/image12.png"/><Relationship Id="rId1" Type="http://schemas.openxmlformats.org/officeDocument/2006/relationships/image" Target="../media/image11.png"/></Relationships>
</file>

<file path=ppt/slides/_rels/slide76.xml.rels><?xml version="1.0" encoding="UTF-8" standalone="yes"?>
<Relationships xmlns="http://schemas.openxmlformats.org/package/2006/relationships"><Relationship Id="rId4" Type="http://schemas.openxmlformats.org/officeDocument/2006/relationships/slideLayout" Target="../slideLayouts/slideLayout93.xml"/><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image" Target="../media/image14.jpe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image" Target="../media/image11.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331365" y="1849827"/>
            <a:ext cx="6480000"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332001" y="3361556"/>
            <a:ext cx="6479364"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1120783" y="2201906"/>
            <a:ext cx="7145655" cy="685620"/>
            <a:chOff x="2269649" y="2693504"/>
            <a:chExt cx="5019206" cy="511278"/>
          </a:xfrm>
        </p:grpSpPr>
        <p:sp>
          <p:nvSpPr>
            <p:cNvPr id="4" name="TextBox 3"/>
            <p:cNvSpPr txBox="1"/>
            <p:nvPr/>
          </p:nvSpPr>
          <p:spPr>
            <a:xfrm>
              <a:off x="2269649" y="2693504"/>
              <a:ext cx="5019206" cy="275417"/>
            </a:xfrm>
            <a:prstGeom prst="rect">
              <a:avLst/>
            </a:prstGeom>
            <a:noFill/>
          </p:spPr>
          <p:txBody>
            <a:bodyPr wrap="square" rtlCol="0">
              <a:spAutoFit/>
            </a:bodyPr>
            <a:lstStyle/>
            <a:p>
              <a:pPr algn="ctr"/>
              <a:endParaRPr lang="zh-CN" altLang="zh-CN"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2" name="矩形 11"/>
            <p:cNvSpPr/>
            <p:nvPr/>
          </p:nvSpPr>
          <p:spPr>
            <a:xfrm>
              <a:off x="2843808" y="2986744"/>
              <a:ext cx="4339650" cy="218038"/>
            </a:xfrm>
            <a:prstGeom prst="rect">
              <a:avLst/>
            </a:prstGeom>
          </p:spPr>
          <p:txBody>
            <a:bodyPr wrap="square">
              <a:spAutoFit/>
            </a:bodyPr>
            <a:lstStyle/>
            <a:p>
              <a:pPr algn="ctr"/>
              <a:endParaRPr lang="zh-CN" altLang="en-US" sz="1300" dirty="0">
                <a:solidFill>
                  <a:prstClr val="black">
                    <a:lumMod val="65000"/>
                    <a:lumOff val="35000"/>
                  </a:prstClr>
                </a:solidFill>
              </a:endParaRPr>
            </a:p>
          </p:txBody>
        </p:sp>
      </p:grpSp>
      <p:sp>
        <p:nvSpPr>
          <p:cNvPr id="2" name="文本框 1"/>
          <p:cNvSpPr txBox="1"/>
          <p:nvPr/>
        </p:nvSpPr>
        <p:spPr>
          <a:xfrm>
            <a:off x="2195736" y="3721600"/>
            <a:ext cx="5254934" cy="1014730"/>
          </a:xfrm>
          <a:prstGeom prst="rect">
            <a:avLst/>
          </a:prstGeom>
          <a:noFill/>
        </p:spPr>
        <p:txBody>
          <a:bodyPr wrap="square" rtlCol="0">
            <a:spAutoFit/>
          </a:bodyPr>
          <a:lstStyle/>
          <a:p>
            <a:pPr>
              <a:lnSpc>
                <a:spcPct val="125000"/>
              </a:lnSpc>
            </a:pPr>
            <a:r>
              <a:rPr lang="zh-CN" altLang="en-US" sz="2400" dirty="0" smtClean="0">
                <a:solidFill>
                  <a:prstClr val="black"/>
                </a:solidFill>
                <a:latin typeface="DFKai-SB" panose="03000509000000000000" charset="-120"/>
                <a:ea typeface="DFKai-SB" panose="03000509000000000000" charset="-120"/>
              </a:rPr>
              <a:t>  北京理工大学马克思主义学院</a:t>
            </a:r>
            <a:endParaRPr lang="en-US" altLang="zh-CN" sz="2400" dirty="0" smtClean="0">
              <a:solidFill>
                <a:prstClr val="black"/>
              </a:solidFill>
              <a:latin typeface="DFKai-SB" panose="03000509000000000000" charset="-120"/>
              <a:ea typeface="DFKai-SB" panose="03000509000000000000" charset="-120"/>
            </a:endParaRPr>
          </a:p>
          <a:p>
            <a:pPr>
              <a:lnSpc>
                <a:spcPct val="125000"/>
              </a:lnSpc>
            </a:pPr>
            <a:r>
              <a:rPr lang="zh-CN" altLang="en-US" sz="2400" dirty="0" smtClean="0">
                <a:solidFill>
                  <a:prstClr val="black"/>
                </a:solidFill>
                <a:latin typeface="DFKai-SB" panose="03000509000000000000" charset="-120"/>
                <a:ea typeface="DFKai-SB" panose="03000509000000000000" charset="-120"/>
              </a:rPr>
              <a:t>            </a:t>
            </a:r>
            <a:r>
              <a:rPr lang="en-US" altLang="zh-CN" sz="2400" dirty="0" smtClean="0">
                <a:solidFill>
                  <a:prstClr val="black"/>
                </a:solidFill>
                <a:latin typeface="DFKai-SB" panose="03000509000000000000" charset="-120"/>
                <a:ea typeface="DFKai-SB" panose="03000509000000000000" charset="-120"/>
              </a:rPr>
              <a:t>2018</a:t>
            </a:r>
            <a:r>
              <a:rPr lang="zh-CN" altLang="en-US" sz="2400" dirty="0" smtClean="0">
                <a:solidFill>
                  <a:prstClr val="black"/>
                </a:solidFill>
                <a:latin typeface="DFKai-SB" panose="03000509000000000000" charset="-120"/>
                <a:ea typeface="DFKai-SB" panose="03000509000000000000" charset="-120"/>
              </a:rPr>
              <a:t>年</a:t>
            </a:r>
            <a:r>
              <a:rPr lang="en-US" altLang="zh-CN" sz="2400" dirty="0" smtClean="0">
                <a:solidFill>
                  <a:prstClr val="black"/>
                </a:solidFill>
                <a:latin typeface="DFKai-SB" panose="03000509000000000000" charset="-120"/>
                <a:ea typeface="DFKai-SB" panose="03000509000000000000" charset="-120"/>
              </a:rPr>
              <a:t>5</a:t>
            </a:r>
            <a:r>
              <a:rPr lang="zh-CN" altLang="en-US" sz="2400" dirty="0" smtClean="0">
                <a:solidFill>
                  <a:prstClr val="black"/>
                </a:solidFill>
                <a:latin typeface="DFKai-SB" panose="03000509000000000000" charset="-120"/>
                <a:ea typeface="DFKai-SB" panose="03000509000000000000" charset="-120"/>
              </a:rPr>
              <a:t>月    </a:t>
            </a:r>
            <a:endParaRPr lang="en-US" altLang="zh-CN" sz="2400" dirty="0">
              <a:solidFill>
                <a:prstClr val="black"/>
              </a:solidFill>
              <a:latin typeface="DFKai-SB" panose="03000509000000000000" charset="-120"/>
              <a:ea typeface="DFKai-SB" panose="03000509000000000000" charset="-120"/>
            </a:endParaRPr>
          </a:p>
        </p:txBody>
      </p:sp>
      <p:pic>
        <p:nvPicPr>
          <p:cNvPr id="6" name="图片 5"/>
          <p:cNvPicPr>
            <a:picLocks noChangeAspect="1"/>
          </p:cNvPicPr>
          <p:nvPr/>
        </p:nvPicPr>
        <p:blipFill>
          <a:blip r:embed="rId1"/>
          <a:stretch>
            <a:fillRect/>
          </a:stretch>
        </p:blipFill>
        <p:spPr>
          <a:xfrm>
            <a:off x="8" y="0"/>
            <a:ext cx="5029835" cy="1363980"/>
          </a:xfrm>
          <a:prstGeom prst="rect">
            <a:avLst/>
          </a:prstGeom>
        </p:spPr>
      </p:pic>
      <p:sp>
        <p:nvSpPr>
          <p:cNvPr id="3" name="矩形 2"/>
          <p:cNvSpPr/>
          <p:nvPr/>
        </p:nvSpPr>
        <p:spPr>
          <a:xfrm>
            <a:off x="-180528" y="1993408"/>
            <a:ext cx="9217024" cy="1198880"/>
          </a:xfrm>
          <a:prstGeom prst="rect">
            <a:avLst/>
          </a:prstGeom>
        </p:spPr>
        <p:txBody>
          <a:bodyPr wrap="square">
            <a:spAutoFit/>
          </a:bodyPr>
          <a:lstStyle/>
          <a:p>
            <a:pPr indent="295275" algn="ctr"/>
            <a:r>
              <a:rPr lang="zh-CN" altLang="en-US" sz="3600" dirty="0">
                <a:solidFill>
                  <a:srgbClr val="000000"/>
                </a:solidFill>
                <a:latin typeface="隶书" panose="02010509060101010101" pitchFamily="49" charset="-122"/>
                <a:ea typeface="隶书" panose="02010509060101010101" pitchFamily="49" charset="-122"/>
                <a:cs typeface="宋体" panose="02010600030101010101" pitchFamily="2" charset="-122"/>
              </a:rPr>
              <a:t>北京理工大学</a:t>
            </a:r>
            <a:r>
              <a:rPr lang="en-US" altLang="zh-CN" sz="3600" dirty="0" smtClean="0">
                <a:solidFill>
                  <a:srgbClr val="000000"/>
                </a:solidFill>
                <a:latin typeface="隶书" panose="02010509060101010101" pitchFamily="49" charset="-122"/>
                <a:ea typeface="隶书" panose="02010509060101010101" pitchFamily="49" charset="-122"/>
                <a:cs typeface="宋体" panose="02010600030101010101" pitchFamily="2" charset="-122"/>
              </a:rPr>
              <a:t>2017</a:t>
            </a:r>
            <a:r>
              <a:rPr lang="zh-CN" altLang="en-US" sz="3600" dirty="0" smtClean="0">
                <a:solidFill>
                  <a:srgbClr val="000000"/>
                </a:solidFill>
                <a:latin typeface="隶书" panose="02010509060101010101" pitchFamily="49" charset="-122"/>
                <a:ea typeface="隶书" panose="02010509060101010101" pitchFamily="49" charset="-122"/>
                <a:cs typeface="宋体" panose="02010600030101010101" pitchFamily="2" charset="-122"/>
              </a:rPr>
              <a:t>级</a:t>
            </a:r>
            <a:r>
              <a:rPr lang="zh-CN" altLang="en-US" sz="3600" dirty="0">
                <a:solidFill>
                  <a:srgbClr val="000000"/>
                </a:solidFill>
                <a:latin typeface="隶书" panose="02010509060101010101" pitchFamily="49" charset="-122"/>
                <a:ea typeface="隶书" panose="02010509060101010101" pitchFamily="49" charset="-122"/>
                <a:cs typeface="宋体" panose="02010600030101010101" pitchFamily="2" charset="-122"/>
              </a:rPr>
              <a:t>本科生思想政治理论课</a:t>
            </a:r>
            <a:endParaRPr lang="zh-CN" altLang="en-US" sz="3600" dirty="0">
              <a:solidFill>
                <a:srgbClr val="000000"/>
              </a:solidFill>
              <a:latin typeface="隶书" panose="02010509060101010101" pitchFamily="49" charset="-122"/>
              <a:ea typeface="隶书" panose="02010509060101010101" pitchFamily="49" charset="-122"/>
              <a:cs typeface="宋体" panose="02010600030101010101" pitchFamily="2" charset="-122"/>
            </a:endParaRPr>
          </a:p>
          <a:p>
            <a:pPr indent="295275" algn="ctr"/>
            <a:r>
              <a:rPr lang="zh-CN" altLang="en-US" sz="3600" dirty="0" smtClean="0">
                <a:solidFill>
                  <a:srgbClr val="000000"/>
                </a:solidFill>
                <a:latin typeface="隶书" panose="02010509060101010101" pitchFamily="49" charset="-122"/>
                <a:ea typeface="隶书" panose="02010509060101010101" pitchFamily="49" charset="-122"/>
                <a:cs typeface="宋体" panose="02010600030101010101" pitchFamily="2" charset="-122"/>
              </a:rPr>
              <a:t>暑期社会实践</a:t>
            </a:r>
            <a:endParaRPr lang="zh-CN" altLang="zh-CN" sz="3600" dirty="0">
              <a:solidFill>
                <a:srgbClr val="000000"/>
              </a:solidFill>
              <a:latin typeface="隶书" panose="02010509060101010101" pitchFamily="49" charset="-122"/>
              <a:ea typeface="隶书" panose="02010509060101010101" pitchFamily="49" charset="-122"/>
              <a:cs typeface="宋体" panose="02010600030101010101" pitchFamily="2" charset="-122"/>
            </a:endParaRPr>
          </a:p>
        </p:txBody>
      </p:sp>
      <p:pic>
        <p:nvPicPr>
          <p:cNvPr id="10" name="Picture 4" descr="logo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814206"/>
            <a:ext cx="3243264" cy="6396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79512" y="1273328"/>
            <a:ext cx="8424936" cy="535531"/>
          </a:xfrm>
          <a:prstGeom prst="rect">
            <a:avLst/>
          </a:prstGeom>
          <a:noFill/>
        </p:spPr>
        <p:txBody>
          <a:bodyPr wrap="square" rtlCol="0">
            <a:spAutoFit/>
          </a:bodyPr>
          <a:lstStyle/>
          <a:p>
            <a:pPr marL="342900" indent="-342900">
              <a:lnSpc>
                <a:spcPct val="120000"/>
              </a:lnSpc>
              <a:buFont typeface="Wingdings" panose="05000000000000000000" charset="0"/>
              <a:buChar char="Ø"/>
            </a:pPr>
            <a:endParaRPr lang="zh-CN" altLang="en-US" sz="2400" b="1" dirty="0">
              <a:solidFill>
                <a:prstClr val="black"/>
              </a:solidFill>
            </a:endParaRPr>
          </a:p>
        </p:txBody>
      </p:sp>
      <p:graphicFrame>
        <p:nvGraphicFramePr>
          <p:cNvPr id="2" name="表格 1"/>
          <p:cNvGraphicFramePr>
            <a:graphicFrameLocks noGrp="1"/>
          </p:cNvGraphicFramePr>
          <p:nvPr/>
        </p:nvGraphicFramePr>
        <p:xfrm>
          <a:off x="109410" y="599731"/>
          <a:ext cx="8928754" cy="3605530"/>
        </p:xfrm>
        <a:graphic>
          <a:graphicData uri="http://schemas.openxmlformats.org/drawingml/2006/table">
            <a:tbl>
              <a:tblPr firstRow="1" firstCol="1" bandRow="1">
                <a:tableStyleId>{5C22544A-7EE6-4342-B048-85BDC9FD1C3A}</a:tableStyleId>
              </a:tblPr>
              <a:tblGrid>
                <a:gridCol w="715010"/>
                <a:gridCol w="3305175"/>
                <a:gridCol w="948129"/>
                <a:gridCol w="1872208"/>
                <a:gridCol w="1090544"/>
                <a:gridCol w="997688"/>
              </a:tblGrid>
              <a:tr h="515074">
                <a:tc>
                  <a:txBody>
                    <a:bodyPr/>
                    <a:p>
                      <a:pPr algn="just">
                        <a:spcAft>
                          <a:spcPts val="0"/>
                        </a:spcAft>
                      </a:pPr>
                      <a:r>
                        <a:rPr lang="zh-CN" sz="1400" kern="100" dirty="0">
                          <a:effectLst/>
                        </a:rPr>
                        <a:t>年度</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dirty="0">
                          <a:effectLst/>
                        </a:rPr>
                        <a:t>论文题目</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a:effectLst/>
                        </a:rPr>
                        <a:t>获奖类别</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dirty="0">
                          <a:effectLst/>
                        </a:rPr>
                        <a:t>作者</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a:effectLst/>
                        </a:rPr>
                        <a:t>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a:effectLst/>
                        </a:rPr>
                        <a:t>指导教师</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515074">
                <a:tc>
                  <a:txBody>
                    <a:bodyPr/>
                    <a:lstStyle/>
                    <a:p>
                      <a:pPr algn="just">
                        <a:spcAft>
                          <a:spcPts val="0"/>
                        </a:spcAft>
                      </a:pPr>
                      <a:r>
                        <a:rPr lang="en-US" sz="1400" kern="100">
                          <a:effectLst/>
                        </a:rPr>
                        <a:t>2016</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大都市电动汽车推广现状、问题及对策研究——以北京市为例</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特等奖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周晖明、郝卓男、张碧海、谭致</a:t>
                      </a:r>
                      <a:r>
                        <a:rPr lang="zh-CN" sz="1400" kern="100" dirty="0" smtClean="0">
                          <a:effectLst/>
                        </a:rPr>
                        <a:t>、</a:t>
                      </a:r>
                      <a:r>
                        <a:rPr lang="en-US" altLang="zh-CN" sz="1400" kern="100" baseline="0" dirty="0" smtClean="0">
                          <a:effectLst/>
                        </a:rPr>
                        <a:t> </a:t>
                      </a:r>
                      <a:r>
                        <a:rPr lang="zh-CN" sz="1400" kern="100" dirty="0" smtClean="0">
                          <a:effectLst/>
                        </a:rPr>
                        <a:t>马少华</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机械与车辆学院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刘新刚</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515074">
                <a:tc>
                  <a:txBody>
                    <a:bodyPr/>
                    <a:lstStyle/>
                    <a:p>
                      <a:pPr algn="just">
                        <a:spcAft>
                          <a:spcPts val="0"/>
                        </a:spcAft>
                      </a:pPr>
                      <a:r>
                        <a:rPr lang="en-US" sz="1400" kern="100">
                          <a:effectLst/>
                        </a:rPr>
                        <a:t>2016</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理工类大学生对创业创新的认识、意向及其原因的调查分析：以首都为中心</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二等奖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吕佳航、江为宇、张鑫亮、左宏志</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光电学院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王娟</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515074">
                <a:tc>
                  <a:txBody>
                    <a:bodyPr/>
                    <a:lstStyle/>
                    <a:p>
                      <a:pPr algn="just">
                        <a:spcAft>
                          <a:spcPts val="0"/>
                        </a:spcAft>
                      </a:pPr>
                      <a:r>
                        <a:rPr lang="en-US" sz="1400" kern="100">
                          <a:effectLst/>
                        </a:rPr>
                        <a:t>2017</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红色文化视域下大学生理想信念教育探究</a:t>
                      </a:r>
                      <a:r>
                        <a:rPr lang="en-US" sz="1400" kern="100">
                          <a:effectLst/>
                        </a:rPr>
                        <a:t>-</a:t>
                      </a:r>
                      <a:r>
                        <a:rPr lang="zh-CN" sz="1400" kern="100">
                          <a:effectLst/>
                        </a:rPr>
                        <a:t>以延安精神为例</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二等奖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王鹏、郑画声、杜玥、张秀、许婉萍</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马克思主义学院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张雷</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r>
              <a:tr h="515074">
                <a:tc>
                  <a:txBody>
                    <a:bodyPr/>
                    <a:p>
                      <a:pPr algn="just">
                        <a:spcAft>
                          <a:spcPts val="0"/>
                        </a:spcAft>
                        <a:buNone/>
                      </a:pPr>
                      <a:r>
                        <a:rPr lang="en-US" altLang="zh-CN" sz="1400" kern="100">
                          <a:effectLst/>
                          <a:latin typeface="Calibri" panose="020F0502020204030204"/>
                          <a:ea typeface="宋体" panose="02010600030101010101" pitchFamily="2" charset="-122"/>
                          <a:cs typeface="Times New Roman" panose="02020603050405020304"/>
                        </a:rPr>
                        <a:t>2018</a:t>
                      </a:r>
                      <a:endParaRPr lang="en-US" alt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寻往世鼓艺，奏时代新声——北京地区传统鼓艺文化传承及发展现状调查</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sz="1400" kern="100">
                          <a:effectLst/>
                          <a:sym typeface="+mn-ea"/>
                        </a:rPr>
                        <a:t>特等奖</a:t>
                      </a:r>
                      <a:endParaRPr lang="zh-CN" sz="1400" kern="100">
                        <a:effectLst/>
                        <a:latin typeface="Calibri" panose="020F0502020204030204"/>
                        <a:ea typeface="宋体" panose="02010600030101010101" pitchFamily="2" charset="-122"/>
                        <a:cs typeface="Times New Roman" panose="02020603050405020304"/>
                        <a:sym typeface="+mn-ea"/>
                      </a:endParaRPr>
                    </a:p>
                    <a:p>
                      <a:pPr algn="just">
                        <a:spcAft>
                          <a:spcPts val="0"/>
                        </a:spcAft>
                        <a:buNone/>
                      </a:pP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王琢玥、魏林峰、张一鸣、田  顺</a:t>
                      </a:r>
                      <a:endParaRPr lang="zh-CN" altLang="en-US" sz="1400" kern="100">
                        <a:effectLst/>
                        <a:latin typeface="Calibri" panose="020F0502020204030204"/>
                        <a:ea typeface="宋体" panose="02010600030101010101" pitchFamily="2" charset="-122"/>
                        <a:cs typeface="Times New Roman" panose="02020603050405020304"/>
                      </a:endParaRPr>
                    </a:p>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来笑笑</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光电学院</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dirty="0">
                          <a:effectLst/>
                          <a:latin typeface="Calibri" panose="020F0502020204030204"/>
                          <a:ea typeface="宋体" panose="02010600030101010101" pitchFamily="2" charset="-122"/>
                          <a:cs typeface="Times New Roman" panose="02020603050405020304"/>
                        </a:rPr>
                        <a:t>刘左元</a:t>
                      </a:r>
                      <a:endParaRPr lang="zh-CN" altLang="en-US" sz="1400" kern="100" dirty="0">
                        <a:effectLst/>
                        <a:latin typeface="Calibri" panose="020F0502020204030204"/>
                        <a:ea typeface="宋体" panose="02010600030101010101" pitchFamily="2" charset="-122"/>
                        <a:cs typeface="Times New Roman" panose="02020603050405020304"/>
                      </a:endParaRPr>
                    </a:p>
                  </a:txBody>
                  <a:tcPr marL="50517" marR="50517" marT="0" marB="0"/>
                </a:tc>
              </a:tr>
              <a:tr h="515074">
                <a:tc>
                  <a:txBody>
                    <a:bodyPr/>
                    <a:p>
                      <a:pPr algn="just">
                        <a:spcAft>
                          <a:spcPts val="0"/>
                        </a:spcAft>
                        <a:buNone/>
                      </a:pPr>
                      <a:r>
                        <a:rPr lang="en-US" altLang="zh-CN" sz="1400" kern="100">
                          <a:effectLst/>
                          <a:latin typeface="Calibri" panose="020F0502020204030204"/>
                          <a:ea typeface="宋体" panose="02010600030101010101" pitchFamily="2" charset="-122"/>
                          <a:cs typeface="Times New Roman" panose="02020603050405020304"/>
                        </a:rPr>
                        <a:t>2018</a:t>
                      </a:r>
                      <a:endParaRPr lang="en-US" alt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我国社会主要矛盾转化背景下社区治理现状及对策研究——以北京市西城区天桥街道太平街社区为例</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一等奖</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任奕平、王铭涓、杨  越、刘招希</a:t>
                      </a:r>
                      <a:endParaRPr lang="zh-CN" altLang="en-US" sz="1400" kern="100">
                        <a:effectLst/>
                        <a:latin typeface="Calibri" panose="020F0502020204030204"/>
                        <a:ea typeface="宋体" panose="02010600030101010101" pitchFamily="2" charset="-122"/>
                        <a:cs typeface="Times New Roman" panose="02020603050405020304"/>
                      </a:endParaRPr>
                    </a:p>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黄佳雯</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人文与社会科学学院</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dirty="0">
                          <a:effectLst/>
                          <a:latin typeface="Calibri" panose="020F0502020204030204"/>
                          <a:ea typeface="宋体" panose="02010600030101010101" pitchFamily="2" charset="-122"/>
                          <a:cs typeface="Times New Roman" panose="02020603050405020304"/>
                        </a:rPr>
                        <a:t>江大伟</a:t>
                      </a:r>
                      <a:endParaRPr lang="zh-CN" altLang="en-US" sz="1400" kern="100" dirty="0">
                        <a:effectLst/>
                        <a:latin typeface="Calibri" panose="020F0502020204030204"/>
                        <a:ea typeface="宋体" panose="02010600030101010101" pitchFamily="2" charset="-122"/>
                        <a:cs typeface="Times New Roman" panose="02020603050405020304"/>
                      </a:endParaRPr>
                    </a:p>
                  </a:txBody>
                  <a:tcPr marL="50517" marR="50517" marT="0" marB="0"/>
                </a:tc>
              </a:tr>
              <a:tr h="515074">
                <a:tc>
                  <a:txBody>
                    <a:bodyPr/>
                    <a:p>
                      <a:pPr algn="just">
                        <a:spcAft>
                          <a:spcPts val="0"/>
                        </a:spcAft>
                        <a:buNone/>
                      </a:pPr>
                      <a:r>
                        <a:rPr lang="en-US" altLang="zh-CN" sz="1400" kern="100">
                          <a:effectLst/>
                          <a:latin typeface="Calibri" panose="020F0502020204030204"/>
                          <a:ea typeface="宋体" panose="02010600030101010101" pitchFamily="2" charset="-122"/>
                          <a:cs typeface="Times New Roman" panose="02020603050405020304"/>
                        </a:rPr>
                        <a:t>2018</a:t>
                      </a:r>
                      <a:endParaRPr lang="en-US" alt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北京市纯电动汽车使用满意度、相关政策、经济环保性的调查研究</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二等奖</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裴希哲、张  焜 、闫  哲、张普琛</a:t>
                      </a:r>
                      <a:endParaRPr lang="zh-CN" altLang="en-US" sz="1400" kern="100">
                        <a:effectLst/>
                        <a:latin typeface="Calibri" panose="020F0502020204030204"/>
                        <a:ea typeface="宋体" panose="02010600030101010101" pitchFamily="2" charset="-122"/>
                        <a:cs typeface="Times New Roman" panose="02020603050405020304"/>
                      </a:endParaRPr>
                    </a:p>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王铭轩</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a:effectLst/>
                          <a:latin typeface="Calibri" panose="020F0502020204030204"/>
                          <a:ea typeface="宋体" panose="02010600030101010101" pitchFamily="2" charset="-122"/>
                          <a:cs typeface="Times New Roman" panose="02020603050405020304"/>
                        </a:rPr>
                        <a:t>机械与车辆学院</a:t>
                      </a:r>
                      <a:endParaRPr lang="zh-CN" altLang="en-US"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p>
                      <a:pPr algn="just">
                        <a:spcAft>
                          <a:spcPts val="0"/>
                        </a:spcAft>
                        <a:buNone/>
                      </a:pPr>
                      <a:r>
                        <a:rPr lang="zh-CN" altLang="en-US" sz="1400" kern="100" dirty="0">
                          <a:effectLst/>
                          <a:latin typeface="Calibri" panose="020F0502020204030204"/>
                          <a:ea typeface="宋体" panose="02010600030101010101" pitchFamily="2" charset="-122"/>
                          <a:cs typeface="Times New Roman" panose="02020603050405020304"/>
                        </a:rPr>
                        <a:t>田守业</a:t>
                      </a:r>
                      <a:endParaRPr lang="zh-CN" altLang="en-US" sz="1400" kern="100" dirty="0">
                        <a:effectLst/>
                        <a:latin typeface="Calibri" panose="020F0502020204030204"/>
                        <a:ea typeface="宋体" panose="02010600030101010101" pitchFamily="2" charset="-122"/>
                        <a:cs typeface="Times New Roman" panose="02020603050405020304"/>
                      </a:endParaRPr>
                    </a:p>
                  </a:txBody>
                  <a:tcPr marL="50517" marR="50517" marT="0" marB="0"/>
                </a:tc>
              </a:tr>
            </a:tbl>
          </a:graphicData>
        </a:graphic>
      </p:graphicFrame>
      <p:sp>
        <p:nvSpPr>
          <p:cNvPr id="3" name="流程图: 过程 2"/>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p>
            <a:pPr algn="ctr">
              <a:defRPr/>
            </a:pPr>
            <a:endParaRPr lang="zh-CN" altLang="en-US" sz="1350" kern="0" smtClean="0">
              <a:solidFill>
                <a:prstClr val="white"/>
              </a:solidFill>
            </a:endParaRPr>
          </a:p>
        </p:txBody>
      </p:sp>
      <p:sp>
        <p:nvSpPr>
          <p:cNvPr id="11" name="文本框 32"/>
          <p:cNvSpPr txBox="1"/>
          <p:nvPr/>
        </p:nvSpPr>
        <p:spPr>
          <a:xfrm>
            <a:off x="323528" y="72453"/>
            <a:ext cx="8499848" cy="461665"/>
          </a:xfrm>
          <a:prstGeom prst="rect">
            <a:avLst/>
          </a:prstGeom>
          <a:noFill/>
        </p:spPr>
        <p:txBody>
          <a:bodyPr wrap="square" rtlCol="0">
            <a:spAutoFit/>
          </a:bodyPr>
          <a:p>
            <a:r>
              <a:rPr lang="zh-CN" altLang="en-US" sz="2400" b="1" kern="0" dirty="0" smtClean="0">
                <a:solidFill>
                  <a:prstClr val="white"/>
                </a:solidFill>
                <a:latin typeface="微软雅黑" panose="020B0503020204020204" pitchFamily="34" charset="-122"/>
                <a:ea typeface="微软雅黑" panose="020B0503020204020204" pitchFamily="34" charset="-122"/>
              </a:rPr>
              <a:t>三 我</a:t>
            </a:r>
            <a:r>
              <a:rPr lang="zh-CN" altLang="en-US" sz="2400" b="1" kern="0" dirty="0">
                <a:solidFill>
                  <a:prstClr val="white"/>
                </a:solidFill>
                <a:latin typeface="微软雅黑" panose="020B0503020204020204" pitchFamily="34" charset="-122"/>
                <a:ea typeface="微软雅黑" panose="020B0503020204020204" pitchFamily="34" charset="-122"/>
              </a:rPr>
              <a:t>校参加北京高校社会实践优秀论文评选获奖名单</a:t>
            </a:r>
            <a:endParaRPr lang="zh-CN" altLang="en-US" sz="2400" b="1" kern="0" dirty="0" smtClean="0">
              <a:solidFill>
                <a:prstClr val="white"/>
              </a:solidFill>
              <a:latin typeface="微软雅黑" panose="020B0503020204020204" pitchFamily="34" charset="-122"/>
              <a:ea typeface="微软雅黑" panose="020B0503020204020204" pitchFamily="34" charset="-122"/>
            </a:endParaRPr>
          </a:p>
        </p:txBody>
      </p:sp>
      <p:pic>
        <p:nvPicPr>
          <p:cNvPr id="14"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99220" y="841276"/>
            <a:ext cx="8424936" cy="3876675"/>
          </a:xfrm>
          <a:prstGeom prst="rect">
            <a:avLst/>
          </a:prstGeom>
          <a:noFill/>
        </p:spPr>
        <p:txBody>
          <a:bodyPr wrap="square" rtlCol="0">
            <a:spAutoFit/>
          </a:bodyPr>
          <a:lstStyle/>
          <a:p>
            <a:pPr marL="457200" indent="-457200">
              <a:lnSpc>
                <a:spcPct val="150000"/>
              </a:lnSpc>
              <a:buFont typeface="Wingdings" panose="05000000000000000000" pitchFamily="2" charset="2"/>
              <a:buChar char="l"/>
            </a:pPr>
            <a:r>
              <a:rPr lang="zh-CN" altLang="en-US" sz="2800" dirty="0" smtClean="0">
                <a:solidFill>
                  <a:prstClr val="black"/>
                </a:solidFill>
                <a:latin typeface="方正舒体" panose="02010601030101010101" pitchFamily="2" charset="-122"/>
                <a:ea typeface="方正舒体" panose="02010601030101010101" pitchFamily="2" charset="-122"/>
              </a:rPr>
              <a:t>（一） </a:t>
            </a:r>
            <a:r>
              <a:rPr lang="zh-CN" altLang="en-US" sz="2800" dirty="0" smtClean="0">
                <a:solidFill>
                  <a:prstClr val="black"/>
                </a:solidFill>
                <a:latin typeface="黑体" panose="02010609060101010101" pitchFamily="49" charset="-122"/>
                <a:ea typeface="黑体" panose="02010609060101010101" pitchFamily="49" charset="-122"/>
              </a:rPr>
              <a:t>北京市历年获奖论文选题分析</a:t>
            </a:r>
            <a:r>
              <a:rPr lang="zh-CN" altLang="en-US" sz="2800" dirty="0" smtClean="0">
                <a:solidFill>
                  <a:srgbClr val="FF0000"/>
                </a:solidFill>
                <a:latin typeface="隶书" panose="02010509060101010101" pitchFamily="49" charset="-122"/>
                <a:ea typeface="隶书" panose="02010509060101010101" pitchFamily="49" charset="-122"/>
              </a:rPr>
              <a:t>（注：只统计</a:t>
            </a:r>
            <a:r>
              <a:rPr lang="en-US" altLang="zh-CN" sz="2800" dirty="0" smtClean="0">
                <a:solidFill>
                  <a:srgbClr val="FF0000"/>
                </a:solidFill>
                <a:latin typeface="隶书" panose="02010509060101010101" pitchFamily="49" charset="-122"/>
                <a:ea typeface="隶书" panose="02010509060101010101" pitchFamily="49" charset="-122"/>
              </a:rPr>
              <a:t>2009-2011</a:t>
            </a:r>
            <a:r>
              <a:rPr lang="zh-CN" altLang="en-US" sz="2800" dirty="0">
                <a:solidFill>
                  <a:srgbClr val="FF0000"/>
                </a:solidFill>
                <a:latin typeface="隶书" panose="02010509060101010101" pitchFamily="49" charset="-122"/>
                <a:ea typeface="隶书" panose="02010509060101010101" pitchFamily="49" charset="-122"/>
              </a:rPr>
              <a:t>的一等奖、</a:t>
            </a:r>
            <a:r>
              <a:rPr lang="en-US" altLang="zh-CN" sz="2800" dirty="0">
                <a:solidFill>
                  <a:srgbClr val="FF0000"/>
                </a:solidFill>
                <a:latin typeface="隶书" panose="02010509060101010101" pitchFamily="49" charset="-122"/>
                <a:ea typeface="隶书" panose="02010509060101010101" pitchFamily="49" charset="-122"/>
              </a:rPr>
              <a:t>2012-2017</a:t>
            </a:r>
            <a:r>
              <a:rPr lang="zh-CN" altLang="en-US" sz="2800" dirty="0">
                <a:solidFill>
                  <a:srgbClr val="FF0000"/>
                </a:solidFill>
                <a:latin typeface="隶书" panose="02010509060101010101" pitchFamily="49" charset="-122"/>
                <a:ea typeface="隶书" panose="02010509060101010101" pitchFamily="49" charset="-122"/>
              </a:rPr>
              <a:t>的</a:t>
            </a:r>
            <a:r>
              <a:rPr lang="zh-CN" altLang="en-US" sz="2800" dirty="0" smtClean="0">
                <a:solidFill>
                  <a:srgbClr val="FF0000"/>
                </a:solidFill>
                <a:latin typeface="隶书" panose="02010509060101010101" pitchFamily="49" charset="-122"/>
                <a:ea typeface="隶书" panose="02010509060101010101" pitchFamily="49" charset="-122"/>
              </a:rPr>
              <a:t>特等奖，</a:t>
            </a:r>
            <a:r>
              <a:rPr lang="en-US" altLang="zh-CN" sz="2800" dirty="0" smtClean="0">
                <a:solidFill>
                  <a:srgbClr val="FF0000"/>
                </a:solidFill>
                <a:latin typeface="隶书" panose="02010509060101010101" pitchFamily="49" charset="-122"/>
                <a:ea typeface="隶书" panose="02010509060101010101" pitchFamily="49" charset="-122"/>
              </a:rPr>
              <a:t>2016</a:t>
            </a:r>
            <a:r>
              <a:rPr lang="zh-CN" altLang="en-US" sz="2800" dirty="0" smtClean="0">
                <a:solidFill>
                  <a:srgbClr val="FF0000"/>
                </a:solidFill>
                <a:latin typeface="隶书" panose="02010509060101010101" pitchFamily="49" charset="-122"/>
                <a:ea typeface="隶书" panose="02010509060101010101" pitchFamily="49" charset="-122"/>
              </a:rPr>
              <a:t>资料暂缺）</a:t>
            </a:r>
            <a:endParaRPr lang="en-US" altLang="zh-CN" sz="2800" dirty="0" smtClean="0">
              <a:solidFill>
                <a:srgbClr val="FF0000"/>
              </a:solidFill>
              <a:latin typeface="隶书" panose="02010509060101010101" pitchFamily="49" charset="-122"/>
              <a:ea typeface="隶书" panose="02010509060101010101" pitchFamily="49" charset="-122"/>
            </a:endParaRPr>
          </a:p>
          <a:p>
            <a:pPr marL="457200" indent="-457200">
              <a:lnSpc>
                <a:spcPct val="150000"/>
              </a:lnSpc>
              <a:buFont typeface="Wingdings" panose="05000000000000000000" pitchFamily="2" charset="2"/>
              <a:buChar char="l"/>
            </a:pPr>
            <a:r>
              <a:rPr lang="zh-CN" altLang="en-US" sz="2800" dirty="0" smtClean="0">
                <a:solidFill>
                  <a:prstClr val="black"/>
                </a:solidFill>
                <a:latin typeface="方正舒体" panose="02010601030101010101" pitchFamily="2" charset="-122"/>
                <a:ea typeface="方正舒体" panose="02010601030101010101" pitchFamily="2" charset="-122"/>
              </a:rPr>
              <a:t>（二） </a:t>
            </a:r>
            <a:r>
              <a:rPr lang="zh-CN" altLang="en-US" sz="2800" dirty="0" smtClean="0">
                <a:solidFill>
                  <a:prstClr val="black"/>
                </a:solidFill>
                <a:latin typeface="黑体" panose="02010609060101010101" pitchFamily="49" charset="-122"/>
                <a:ea typeface="黑体" panose="02010609060101010101" pitchFamily="49" charset="-122"/>
              </a:rPr>
              <a:t>北京市</a:t>
            </a:r>
            <a:r>
              <a:rPr lang="en-US" altLang="zh-CN" sz="2800" dirty="0" smtClean="0">
                <a:solidFill>
                  <a:prstClr val="black"/>
                </a:solidFill>
                <a:latin typeface="黑体" panose="02010609060101010101" pitchFamily="49" charset="-122"/>
                <a:ea typeface="黑体" panose="02010609060101010101" pitchFamily="49" charset="-122"/>
              </a:rPr>
              <a:t>2017</a:t>
            </a:r>
            <a:r>
              <a:rPr lang="zh-CN" altLang="en-US" sz="2800" dirty="0" smtClean="0">
                <a:solidFill>
                  <a:prstClr val="black"/>
                </a:solidFill>
                <a:latin typeface="黑体" panose="02010609060101010101" pitchFamily="49" charset="-122"/>
                <a:ea typeface="黑体" panose="02010609060101010101" pitchFamily="49" charset="-122"/>
              </a:rPr>
              <a:t>年思政课社会实践</a:t>
            </a:r>
            <a:r>
              <a:rPr lang="zh-CN" altLang="en-US" sz="2800" dirty="0" smtClean="0">
                <a:solidFill>
                  <a:srgbClr val="FF0000"/>
                </a:solidFill>
                <a:latin typeface="隶书" panose="02010509060101010101" pitchFamily="49" charset="-122"/>
                <a:ea typeface="隶书" panose="02010509060101010101" pitchFamily="49" charset="-122"/>
              </a:rPr>
              <a:t>特等奖、一等奖、二等奖</a:t>
            </a:r>
            <a:r>
              <a:rPr lang="zh-CN" altLang="en-US" sz="2800" dirty="0" smtClean="0">
                <a:solidFill>
                  <a:prstClr val="black"/>
                </a:solidFill>
                <a:latin typeface="黑体" panose="02010609060101010101" pitchFamily="49" charset="-122"/>
                <a:ea typeface="黑体" panose="02010609060101010101" pitchFamily="49" charset="-122"/>
              </a:rPr>
              <a:t>获奖选题分析</a:t>
            </a:r>
            <a:endParaRPr lang="en-US" altLang="zh-CN" sz="28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sz="2400" b="1" dirty="0">
              <a:solidFill>
                <a:prstClr val="black"/>
              </a:solidFill>
              <a:latin typeface="宋体" panose="02010600030101010101" pitchFamily="2" charset="-122"/>
              <a:ea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0" y="72453"/>
            <a:ext cx="8823376" cy="46037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四   北京市</a:t>
            </a:r>
            <a:r>
              <a:rPr lang="en-US" altLang="zh-CN" sz="2400" b="1" kern="0" dirty="0" smtClean="0">
                <a:solidFill>
                  <a:prstClr val="white"/>
                </a:solidFill>
                <a:latin typeface="微软雅黑" panose="020B0503020204020204" pitchFamily="34" charset="-122"/>
                <a:ea typeface="微软雅黑" panose="020B0503020204020204" pitchFamily="34" charset="-122"/>
              </a:rPr>
              <a:t>2009-2017</a:t>
            </a:r>
            <a:r>
              <a:rPr lang="zh-CN" altLang="en-US" sz="2400" b="1" kern="0" dirty="0" smtClean="0">
                <a:solidFill>
                  <a:prstClr val="white"/>
                </a:solidFill>
                <a:latin typeface="微软雅黑" panose="020B0503020204020204" pitchFamily="34" charset="-122"/>
                <a:ea typeface="微软雅黑" panose="020B0503020204020204" pitchFamily="34" charset="-122"/>
              </a:rPr>
              <a:t>年</a:t>
            </a:r>
            <a:r>
              <a:rPr lang="zh-CN" altLang="en-US" sz="2400" b="1" kern="0" dirty="0" smtClean="0">
                <a:solidFill>
                  <a:prstClr val="white"/>
                </a:solidFill>
                <a:latin typeface="微软雅黑" panose="020B0503020204020204" pitchFamily="34" charset="-122"/>
                <a:ea typeface="微软雅黑" panose="020B0503020204020204" pitchFamily="34" charset="-122"/>
              </a:rPr>
              <a:t>获奖</a:t>
            </a:r>
            <a:r>
              <a:rPr lang="zh-CN" altLang="en-US" sz="2400" b="1" kern="0" dirty="0">
                <a:solidFill>
                  <a:prstClr val="white"/>
                </a:solidFill>
                <a:latin typeface="微软雅黑" panose="020B0503020204020204" pitchFamily="34" charset="-122"/>
                <a:ea typeface="微软雅黑" panose="020B0503020204020204" pitchFamily="34" charset="-122"/>
              </a:rPr>
              <a:t>论文选题分析</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4475" y="485117"/>
            <a:ext cx="7416824" cy="738664"/>
          </a:xfrm>
          <a:prstGeom prst="rect">
            <a:avLst/>
          </a:prstGeom>
          <a:noFill/>
        </p:spPr>
        <p:txBody>
          <a:bodyPr wrap="square" rtlCol="0">
            <a:spAutoFit/>
          </a:bodyPr>
          <a:lstStyle/>
          <a:p>
            <a:pPr indent="0" fontAlgn="auto">
              <a:lnSpc>
                <a:spcPct val="150000"/>
              </a:lnSpc>
              <a:buClrTx/>
            </a:pPr>
            <a:r>
              <a:rPr lang="en-US" altLang="zh-CN" sz="2800" dirty="0" smtClean="0">
                <a:solidFill>
                  <a:srgbClr val="FF0000"/>
                </a:solidFill>
                <a:latin typeface="黑体" panose="02010609060101010101" pitchFamily="49" charset="-122"/>
                <a:ea typeface="黑体" panose="02010609060101010101" pitchFamily="49" charset="-122"/>
              </a:rPr>
              <a:t>1.</a:t>
            </a:r>
            <a:r>
              <a:rPr lang="zh-CN" altLang="en-US" sz="2800" dirty="0" smtClean="0">
                <a:solidFill>
                  <a:srgbClr val="FF0000"/>
                </a:solidFill>
                <a:latin typeface="黑体" panose="02010609060101010101" pitchFamily="49" charset="-122"/>
                <a:ea typeface="黑体" panose="02010609060101010101" pitchFamily="49" charset="-122"/>
              </a:rPr>
              <a:t>聚焦</a:t>
            </a:r>
            <a:r>
              <a:rPr lang="zh-CN" altLang="en-US" sz="2800" dirty="0">
                <a:solidFill>
                  <a:srgbClr val="FF0000"/>
                </a:solidFill>
                <a:latin typeface="黑体" panose="02010609060101010101" pitchFamily="49" charset="-122"/>
                <a:ea typeface="黑体" panose="02010609060101010101" pitchFamily="49" charset="-122"/>
              </a:rPr>
              <a:t>“首都”发展。</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0" y="72453"/>
            <a:ext cx="8823376" cy="461665"/>
          </a:xfrm>
          <a:prstGeom prst="rect">
            <a:avLst/>
          </a:prstGeom>
          <a:noFill/>
        </p:spPr>
        <p:txBody>
          <a:bodyPr wrap="square" rtlCol="0">
            <a:spAutoFit/>
          </a:bodyPr>
          <a:lstStyle/>
          <a:p>
            <a:pPr lvl="0"/>
            <a:r>
              <a:rPr lang="zh-CN" altLang="en-US" sz="2400" b="1" kern="0" dirty="0">
                <a:solidFill>
                  <a:prstClr val="white"/>
                </a:solidFill>
                <a:latin typeface="微软雅黑" panose="020B0503020204020204" pitchFamily="34" charset="-122"/>
                <a:ea typeface="微软雅黑" panose="020B0503020204020204" pitchFamily="34" charset="-122"/>
              </a:rPr>
              <a:t>（一） </a:t>
            </a:r>
            <a:r>
              <a:rPr lang="zh-CN" altLang="en-US" sz="2400" b="1" kern="0" dirty="0" smtClean="0">
                <a:solidFill>
                  <a:prstClr val="white"/>
                </a:solidFill>
                <a:latin typeface="微软雅黑" panose="020B0503020204020204" pitchFamily="34" charset="-122"/>
                <a:ea typeface="微软雅黑" panose="020B0503020204020204" pitchFamily="34" charset="-122"/>
              </a:rPr>
              <a:t>北京市历年获奖</a:t>
            </a:r>
            <a:r>
              <a:rPr lang="zh-CN" altLang="en-US" sz="2400" b="1" kern="0" dirty="0">
                <a:solidFill>
                  <a:prstClr val="white"/>
                </a:solidFill>
                <a:latin typeface="微软雅黑" panose="020B0503020204020204" pitchFamily="34" charset="-122"/>
                <a:ea typeface="微软雅黑" panose="020B0503020204020204" pitchFamily="34" charset="-122"/>
              </a:rPr>
              <a:t>论文选题分析</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表格 1"/>
          <p:cNvGraphicFramePr>
            <a:graphicFrameLocks noGrp="1"/>
          </p:cNvGraphicFramePr>
          <p:nvPr/>
        </p:nvGraphicFramePr>
        <p:xfrm>
          <a:off x="112708" y="1136689"/>
          <a:ext cx="9031292" cy="4041735"/>
        </p:xfrm>
        <a:graphic>
          <a:graphicData uri="http://schemas.openxmlformats.org/drawingml/2006/table">
            <a:tbl>
              <a:tblPr firstRow="1" firstCol="1" bandRow="1">
                <a:tableStyleId>{5C22544A-7EE6-4342-B048-85BDC9FD1C3A}</a:tableStyleId>
              </a:tblPr>
              <a:tblGrid>
                <a:gridCol w="1128920"/>
                <a:gridCol w="1204182"/>
                <a:gridCol w="1917078"/>
                <a:gridCol w="4781112"/>
              </a:tblGrid>
              <a:tr h="400698">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年份</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a:solidFill>
                            <a:schemeClr val="tx1"/>
                          </a:solidFill>
                          <a:effectLst/>
                          <a:latin typeface="黑体" panose="02010609060101010101" pitchFamily="49" charset="-122"/>
                          <a:ea typeface="黑体" panose="02010609060101010101" pitchFamily="49" charset="-122"/>
                        </a:rPr>
                        <a:t>奖项</a:t>
                      </a:r>
                      <a:endParaRPr lang="zh-CN" sz="1600" b="0" kern="10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a:solidFill>
                            <a:schemeClr val="tx1"/>
                          </a:solidFill>
                          <a:effectLst/>
                          <a:latin typeface="黑体" panose="02010609060101010101" pitchFamily="49" charset="-122"/>
                          <a:ea typeface="黑体" panose="02010609060101010101" pitchFamily="49" charset="-122"/>
                        </a:rPr>
                        <a:t>学校</a:t>
                      </a:r>
                      <a:endParaRPr lang="zh-CN" sz="1600" b="0" kern="10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论文</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523113">
                <a:tc>
                  <a:txBody>
                    <a:bodyPr/>
                    <a:lstStyle/>
                    <a:p>
                      <a:pPr algn="ctr">
                        <a:spcAft>
                          <a:spcPts val="0"/>
                        </a:spcAft>
                      </a:pPr>
                      <a:r>
                        <a:rPr lang="en-US" sz="1800" b="1" kern="100" dirty="0">
                          <a:solidFill>
                            <a:schemeClr val="bg1"/>
                          </a:solidFill>
                          <a:effectLst/>
                          <a:latin typeface="黑体" panose="02010609060101010101" pitchFamily="49" charset="-122"/>
                          <a:ea typeface="黑体" panose="02010609060101010101" pitchFamily="49" charset="-122"/>
                        </a:rPr>
                        <a:t>2009</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一等奖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北京城市学院</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拓展北京名人故居价值空间的思考——部分开放名人故居利用现状调研</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422547">
                <a:tc>
                  <a:txBody>
                    <a:bodyPr/>
                    <a:lstStyle/>
                    <a:p>
                      <a:pPr algn="ctr">
                        <a:spcAft>
                          <a:spcPts val="0"/>
                        </a:spcAft>
                      </a:pPr>
                      <a:r>
                        <a:rPr lang="en-US" sz="1800" b="1" kern="100" dirty="0">
                          <a:solidFill>
                            <a:schemeClr val="bg1"/>
                          </a:solidFill>
                          <a:effectLst/>
                          <a:latin typeface="黑体" panose="02010609060101010101" pitchFamily="49" charset="-122"/>
                          <a:ea typeface="黑体" panose="02010609060101010101" pitchFamily="49" charset="-122"/>
                        </a:rPr>
                        <a:t>2011</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一等奖</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北京工商大学</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北京市民自行车绿色出行状况及意愿调查</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542501">
                <a:tc>
                  <a:txBody>
                    <a:bodyPr/>
                    <a:lstStyle/>
                    <a:p>
                      <a:pPr algn="ctr">
                        <a:spcAft>
                          <a:spcPts val="0"/>
                        </a:spcAft>
                      </a:pPr>
                      <a:r>
                        <a:rPr lang="en-US" sz="1800" b="1" kern="100" dirty="0">
                          <a:solidFill>
                            <a:schemeClr val="bg1"/>
                          </a:solidFill>
                          <a:effectLst/>
                          <a:latin typeface="黑体" panose="02010609060101010101" pitchFamily="49" charset="-122"/>
                          <a:ea typeface="黑体" panose="02010609060101010101" pitchFamily="49" charset="-122"/>
                        </a:rPr>
                        <a:t>2011</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一等奖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北京城市学院</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北京文化创意产业职业岗位调查——以文化经纪人为例</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422547">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2012</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特等奖</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中国传媒大学</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北京地铁一号线满意度调查</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784669">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2012</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特等奖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北京青年政治学院</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推动文体设施大发展，让人民生活更幸福——北京市延庆县城乡文体设施建设、使用和管理现状调研报告</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523113">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2013</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特等奖</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中国传媒大学</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1" kern="100" dirty="0">
                          <a:solidFill>
                            <a:srgbClr val="FF0000"/>
                          </a:solidFill>
                          <a:effectLst/>
                          <a:latin typeface="黑体" panose="02010609060101010101" pitchFamily="49" charset="-122"/>
                          <a:ea typeface="黑体" panose="02010609060101010101" pitchFamily="49" charset="-122"/>
                        </a:rPr>
                        <a:t>北京市公共自行车租赁发展现状及改善建议</a:t>
                      </a:r>
                      <a:endParaRPr lang="zh-CN" sz="1600" b="1"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422547">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2013</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a:solidFill>
                            <a:schemeClr val="tx1"/>
                          </a:solidFill>
                          <a:effectLst/>
                          <a:latin typeface="黑体" panose="02010609060101010101" pitchFamily="49" charset="-122"/>
                          <a:ea typeface="黑体" panose="02010609060101010101" pitchFamily="49" charset="-122"/>
                        </a:rPr>
                        <a:t>特等奖</a:t>
                      </a:r>
                      <a:endParaRPr lang="zh-CN" sz="1600" b="0" kern="10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北京工商大学</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北京地区网络对农村种植业影响的调查研究</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6"/>
          <p:cNvSpPr txBox="1"/>
          <p:nvPr/>
        </p:nvSpPr>
        <p:spPr>
          <a:xfrm>
            <a:off x="922474" y="48915"/>
            <a:ext cx="5007466" cy="523220"/>
          </a:xfrm>
          <a:prstGeom prst="rect">
            <a:avLst/>
          </a:prstGeom>
          <a:noFill/>
        </p:spPr>
        <p:txBody>
          <a:bodyPr wrap="square" rtlCol="0">
            <a:spAutoFit/>
          </a:bodyPr>
          <a:lstStyle/>
          <a:p>
            <a:r>
              <a:rPr lang="zh-CN" altLang="en-US" sz="2800" b="1" dirty="0">
                <a:solidFill>
                  <a:srgbClr val="FF0000"/>
                </a:solidFill>
                <a:latin typeface="微软雅黑" panose="020B0503020204020204" pitchFamily="34" charset="-122"/>
                <a:ea typeface="微软雅黑" panose="020B0503020204020204" pitchFamily="34" charset="-122"/>
              </a:rPr>
              <a:t>聚焦“首都”发展。</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13" name="右箭头 12"/>
          <p:cNvSpPr/>
          <p:nvPr/>
        </p:nvSpPr>
        <p:spPr>
          <a:xfrm>
            <a:off x="312409" y="94501"/>
            <a:ext cx="50405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直接连接符 287746"/>
          <p:cNvSpPr/>
          <p:nvPr/>
        </p:nvSpPr>
        <p:spPr>
          <a:xfrm flipV="1">
            <a:off x="0" y="598394"/>
            <a:ext cx="9108440" cy="1270"/>
          </a:xfrm>
          <a:prstGeom prst="line">
            <a:avLst/>
          </a:prstGeom>
          <a:ln w="57150" cap="flat" cmpd="thinThick">
            <a:solidFill>
              <a:schemeClr val="tx1"/>
            </a:solidFill>
            <a:prstDash val="solid"/>
            <a:round/>
            <a:headEnd type="none" w="med" len="med"/>
            <a:tailEnd type="none" w="med" len="med"/>
          </a:ln>
        </p:spPr>
        <p:txBody>
          <a:bodyPr anchor="t"/>
          <a:lstStyle/>
          <a:p>
            <a:endParaRPr lang="zh-CN" altLang="en-US">
              <a:solidFill>
                <a:prstClr val="black"/>
              </a:solidFill>
            </a:endParaRPr>
          </a:p>
        </p:txBody>
      </p:sp>
      <p:graphicFrame>
        <p:nvGraphicFramePr>
          <p:cNvPr id="3" name="表格 2"/>
          <p:cNvGraphicFramePr>
            <a:graphicFrameLocks noGrp="1"/>
          </p:cNvGraphicFramePr>
          <p:nvPr/>
        </p:nvGraphicFramePr>
        <p:xfrm>
          <a:off x="107504" y="697259"/>
          <a:ext cx="8856984" cy="4481166"/>
        </p:xfrm>
        <a:graphic>
          <a:graphicData uri="http://schemas.openxmlformats.org/drawingml/2006/table">
            <a:tbl>
              <a:tblPr firstRow="1" firstCol="1" bandRow="1">
                <a:tableStyleId>{5C22544A-7EE6-4342-B048-85BDC9FD1C3A}</a:tableStyleId>
              </a:tblPr>
              <a:tblGrid>
                <a:gridCol w="958075"/>
                <a:gridCol w="1077124"/>
                <a:gridCol w="1579782"/>
                <a:gridCol w="5242003"/>
              </a:tblGrid>
              <a:tr h="358419">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年份</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a:solidFill>
                            <a:schemeClr val="tx1"/>
                          </a:solidFill>
                          <a:effectLst/>
                          <a:latin typeface="黑体" panose="02010609060101010101" pitchFamily="49" charset="-122"/>
                          <a:ea typeface="黑体" panose="02010609060101010101" pitchFamily="49" charset="-122"/>
                        </a:rPr>
                        <a:t>奖项</a:t>
                      </a:r>
                      <a:endParaRPr lang="zh-CN" sz="1600" b="0" kern="10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学校</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论文</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521865">
                <a:tc>
                  <a:txBody>
                    <a:bodyPr/>
                    <a:lstStyle/>
                    <a:p>
                      <a:pPr algn="ctr">
                        <a:spcAft>
                          <a:spcPts val="0"/>
                        </a:spcAft>
                      </a:pPr>
                      <a:r>
                        <a:rPr lang="en-US" sz="1800" b="1" kern="100" dirty="0" smtClean="0">
                          <a:solidFill>
                            <a:schemeClr val="bg1"/>
                          </a:solidFill>
                          <a:effectLst/>
                        </a:rPr>
                        <a:t>2013</a:t>
                      </a:r>
                      <a:endParaRPr lang="zh-CN" sz="1800" b="1" kern="100" dirty="0">
                        <a:solidFill>
                          <a:schemeClr val="bg1"/>
                        </a:solidFill>
                        <a:effectLst/>
                        <a:latin typeface="Calibri" panose="020F0502020204030204"/>
                        <a:ea typeface="宋体" panose="02010600030101010101" pitchFamily="2"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特等奖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北京城市学院</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关于北京老旧社区——卢沟桥晓月苑社区现状的调查报告</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677033">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2014</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特等奖</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北方工业大学</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北京市公共自行车设置与使用研究——以石景山八角地区为例</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569269">
                <a:tc>
                  <a:txBody>
                    <a:bodyPr/>
                    <a:lstStyle/>
                    <a:p>
                      <a:pPr algn="ctr">
                        <a:spcAft>
                          <a:spcPts val="0"/>
                        </a:spcAft>
                      </a:pPr>
                      <a:r>
                        <a:rPr lang="en-US" sz="1800" b="1" kern="100" dirty="0" smtClean="0">
                          <a:solidFill>
                            <a:schemeClr val="bg1"/>
                          </a:solidFill>
                          <a:effectLst/>
                        </a:rPr>
                        <a:t>2014</a:t>
                      </a:r>
                      <a:endParaRPr lang="zh-CN" sz="1800" b="1" kern="100" dirty="0">
                        <a:solidFill>
                          <a:schemeClr val="bg1"/>
                        </a:solidFill>
                        <a:effectLst/>
                        <a:latin typeface="Calibri" panose="020F0502020204030204"/>
                        <a:ea typeface="宋体" panose="02010600030101010101" pitchFamily="2"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特等奖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北京农学院</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北京市社区青年汇专职社工队伍发展研究——基于北京市昌平区的调查</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428046">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2015</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a:solidFill>
                            <a:srgbClr val="FF0000"/>
                          </a:solidFill>
                          <a:effectLst/>
                          <a:latin typeface="黑体" panose="02010609060101010101" pitchFamily="49" charset="-122"/>
                          <a:ea typeface="黑体" panose="02010609060101010101" pitchFamily="49" charset="-122"/>
                        </a:rPr>
                        <a:t>特等奖</a:t>
                      </a:r>
                      <a:endParaRPr lang="zh-CN" sz="1600" b="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中央财经大学</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抗战中的火与魂——追忆北平抗战 致敬国民老兵</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569269">
                <a:tc>
                  <a:txBody>
                    <a:bodyPr/>
                    <a:lstStyle/>
                    <a:p>
                      <a:pPr algn="ctr">
                        <a:spcAft>
                          <a:spcPts val="0"/>
                        </a:spcAft>
                      </a:pPr>
                      <a:r>
                        <a:rPr lang="en-US" sz="1800" b="1" kern="100" dirty="0" smtClean="0">
                          <a:solidFill>
                            <a:schemeClr val="bg1"/>
                          </a:solidFill>
                          <a:effectLst/>
                        </a:rPr>
                        <a:t>2017</a:t>
                      </a:r>
                      <a:endParaRPr lang="zh-CN" sz="1800" b="1" kern="100" dirty="0">
                        <a:solidFill>
                          <a:schemeClr val="bg1"/>
                        </a:solidFill>
                        <a:effectLst/>
                        <a:latin typeface="Calibri" panose="020F0502020204030204"/>
                        <a:ea typeface="宋体" panose="02010600030101010101" pitchFamily="2"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特等奖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北京交通大学</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共享空间理念下北京市开放小区利弊量化研究——基于居民满意度与道路通行能力视角的实地调研数据</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640427">
                <a:tc>
                  <a:txBody>
                    <a:bodyPr/>
                    <a:lstStyle/>
                    <a:p>
                      <a:pPr algn="ctr">
                        <a:spcAft>
                          <a:spcPts val="0"/>
                        </a:spcAft>
                      </a:pPr>
                      <a:r>
                        <a:rPr lang="en-US" sz="1800" b="1" kern="100" dirty="0" smtClean="0">
                          <a:solidFill>
                            <a:schemeClr val="bg1"/>
                          </a:solidFill>
                          <a:effectLst/>
                          <a:latin typeface="黑体" panose="02010609060101010101" pitchFamily="49" charset="-122"/>
                          <a:ea typeface="黑体" panose="02010609060101010101" pitchFamily="49" charset="-122"/>
                        </a:rPr>
                        <a:t>2017</a:t>
                      </a:r>
                      <a:endParaRPr lang="zh-CN" sz="1800" b="1" kern="100" dirty="0">
                        <a:solidFill>
                          <a:schemeClr val="bg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特等奖</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中国传媒大学</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rgbClr val="FF0000"/>
                          </a:solidFill>
                          <a:effectLst/>
                          <a:latin typeface="黑体" panose="02010609060101010101" pitchFamily="49" charset="-122"/>
                          <a:ea typeface="黑体" panose="02010609060101010101" pitchFamily="49" charset="-122"/>
                        </a:rPr>
                        <a:t>方寸之间传播古今大义：在北京科举匾额博物馆“寻找社会主义核心价值观”的主题活动实践</a:t>
                      </a:r>
                      <a:endParaRPr lang="zh-CN" sz="1600" b="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r h="716838">
                <a:tc>
                  <a:txBody>
                    <a:bodyPr/>
                    <a:lstStyle/>
                    <a:p>
                      <a:pPr algn="ctr">
                        <a:spcAft>
                          <a:spcPts val="0"/>
                        </a:spcAft>
                      </a:pPr>
                      <a:r>
                        <a:rPr lang="en-US" sz="1800" b="1" kern="100" dirty="0" smtClean="0">
                          <a:solidFill>
                            <a:schemeClr val="bg1"/>
                          </a:solidFill>
                          <a:effectLst/>
                        </a:rPr>
                        <a:t>2017</a:t>
                      </a:r>
                      <a:endParaRPr lang="zh-CN" sz="1800" b="1" kern="100" dirty="0">
                        <a:solidFill>
                          <a:schemeClr val="bg1"/>
                        </a:solidFill>
                        <a:effectLst/>
                        <a:latin typeface="Calibri" panose="020F0502020204030204"/>
                        <a:ea typeface="宋体" panose="02010600030101010101" pitchFamily="2"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特等奖</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中国矿业大学</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c>
                  <a:txBody>
                    <a:bodyPr/>
                    <a:lstStyle/>
                    <a:p>
                      <a:pPr algn="ctr">
                        <a:spcAft>
                          <a:spcPts val="0"/>
                        </a:spcAft>
                      </a:pPr>
                      <a:r>
                        <a:rPr lang="zh-CN" sz="1600" b="0" kern="100" dirty="0">
                          <a:solidFill>
                            <a:schemeClr val="tx1"/>
                          </a:solidFill>
                          <a:effectLst/>
                          <a:latin typeface="黑体" panose="02010609060101010101" pitchFamily="49" charset="-122"/>
                          <a:ea typeface="黑体" panose="02010609060101010101" pitchFamily="49" charset="-122"/>
                        </a:rPr>
                        <a:t>“一刻钟社区服务圈”建设下的养老模式探究与思考——以北京市大栅栏街道为例</a:t>
                      </a:r>
                      <a:endParaRPr lang="zh-CN" sz="1600" b="0" kern="100" dirty="0">
                        <a:solidFill>
                          <a:schemeClr val="tx1"/>
                        </a:solidFill>
                        <a:effectLst/>
                        <a:latin typeface="黑体" panose="02010609060101010101" pitchFamily="49" charset="-122"/>
                        <a:ea typeface="黑体" panose="02010609060101010101" pitchFamily="49" charset="-122"/>
                        <a:cs typeface="Times New Roman" panose="02020603050405020304"/>
                      </a:endParaRPr>
                    </a:p>
                  </a:txBody>
                  <a:tcPr marL="57733" marR="57733" marT="0" marB="0"/>
                </a:tc>
              </a:tr>
            </a:tbl>
          </a:graphicData>
        </a:graphic>
      </p:graphicFrame>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251520" y="72453"/>
            <a:ext cx="5873055" cy="461665"/>
          </a:xfrm>
          <a:prstGeom prst="rect">
            <a:avLst/>
          </a:prstGeom>
          <a:noFill/>
        </p:spPr>
        <p:txBody>
          <a:bodyPr wrap="square" rtlCol="0">
            <a:spAutoFit/>
          </a:bodyPr>
          <a:lstStyle/>
          <a:p>
            <a:pPr lvl="0"/>
            <a:r>
              <a:rPr lang="en-US" altLang="zh-CN" sz="2400" b="1" kern="0" dirty="0" smtClean="0">
                <a:solidFill>
                  <a:prstClr val="white"/>
                </a:solidFill>
                <a:latin typeface="微软雅黑" panose="020B0503020204020204" pitchFamily="34" charset="-122"/>
                <a:ea typeface="微软雅黑" panose="020B0503020204020204" pitchFamily="34" charset="-122"/>
              </a:rPr>
              <a:t>1.</a:t>
            </a:r>
            <a:r>
              <a:rPr lang="zh-CN" altLang="en-US" sz="2400" b="1" kern="0" dirty="0" smtClean="0">
                <a:solidFill>
                  <a:prstClr val="white"/>
                </a:solidFill>
                <a:latin typeface="微软雅黑" panose="020B0503020204020204" pitchFamily="34" charset="-122"/>
                <a:ea typeface="微软雅黑" panose="020B0503020204020204" pitchFamily="34" charset="-122"/>
              </a:rPr>
              <a:t>聚焦</a:t>
            </a:r>
            <a:r>
              <a:rPr lang="zh-CN" altLang="en-US" sz="2400" b="1" kern="0" dirty="0">
                <a:solidFill>
                  <a:prstClr val="white"/>
                </a:solidFill>
                <a:latin typeface="微软雅黑" panose="020B0503020204020204" pitchFamily="34" charset="-122"/>
                <a:ea typeface="微软雅黑" panose="020B0503020204020204" pitchFamily="34" charset="-122"/>
              </a:rPr>
              <a:t>“首都”发展。</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143508" y="651178"/>
          <a:ext cx="8856984" cy="4488879"/>
        </p:xfrm>
        <a:graphic>
          <a:graphicData uri="http://schemas.openxmlformats.org/drawingml/2006/table">
            <a:tbl>
              <a:tblPr firstRow="1" firstCol="1" bandRow="1">
                <a:tableStyleId>{5C22544A-7EE6-4342-B048-85BDC9FD1C3A}</a:tableStyleId>
              </a:tblPr>
              <a:tblGrid>
                <a:gridCol w="1273204"/>
                <a:gridCol w="1031052"/>
                <a:gridCol w="1813519"/>
                <a:gridCol w="4739209"/>
              </a:tblGrid>
              <a:tr h="305713">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年份</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奖项</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学校</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论文</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5713">
                <a:tc>
                  <a:txBody>
                    <a:bodyPr/>
                    <a:lstStyle/>
                    <a:p>
                      <a:pPr algn="ctr">
                        <a:spcAft>
                          <a:spcPts val="0"/>
                        </a:spcAft>
                      </a:pPr>
                      <a:r>
                        <a:rPr lang="en-US" sz="1800" kern="100" dirty="0">
                          <a:effectLst/>
                          <a:latin typeface="黑体" panose="02010609060101010101" pitchFamily="49" charset="-122"/>
                          <a:ea typeface="黑体" panose="02010609060101010101" pitchFamily="49" charset="-122"/>
                        </a:rPr>
                        <a:t>2009</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一等奖</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中国人民大学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大学生志愿者事业可持续性调研</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0345">
                <a:tc>
                  <a:txBody>
                    <a:bodyPr/>
                    <a:lstStyle/>
                    <a:p>
                      <a:pPr algn="ctr">
                        <a:spcAft>
                          <a:spcPts val="0"/>
                        </a:spcAft>
                      </a:pPr>
                      <a:r>
                        <a:rPr lang="en-US" sz="1800" kern="100" dirty="0">
                          <a:effectLst/>
                          <a:latin typeface="黑体" panose="02010609060101010101" pitchFamily="49" charset="-122"/>
                          <a:ea typeface="黑体" panose="02010609060101010101" pitchFamily="49" charset="-122"/>
                        </a:rPr>
                        <a:t>2010</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一等奖</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中国人民大学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肩负历史新使命，在志愿服务中实现人生价值</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5713">
                <a:tc>
                  <a:txBody>
                    <a:bodyPr/>
                    <a:lstStyle/>
                    <a:p>
                      <a:pPr algn="ctr">
                        <a:spcAft>
                          <a:spcPts val="0"/>
                        </a:spcAft>
                      </a:pPr>
                      <a:r>
                        <a:rPr lang="en-US" sz="1800" kern="100" dirty="0">
                          <a:effectLst/>
                          <a:latin typeface="黑体" panose="02010609060101010101" pitchFamily="49" charset="-122"/>
                          <a:ea typeface="黑体" panose="02010609060101010101" pitchFamily="49" charset="-122"/>
                        </a:rPr>
                        <a:t>2011</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一等奖</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北京科技大学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大学生“三下乡”的实际效果和完善</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58383">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特等奖</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北京理工大学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基于手机媒体的大学生思想政治理论课移动学习有效性探究</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426">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北京科技大学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基于高校公益社团的社会实践长效机制研究——以北京高校为例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96686">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2014</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特等奖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北京航空航天大学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不同地区高校助学制度对经济困难生的影响分析</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43204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2017</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北京林业大学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a:t>
                      </a:r>
                      <a:r>
                        <a:rPr lang="en-US" sz="1600" kern="100" dirty="0">
                          <a:effectLst/>
                          <a:latin typeface="黑体" panose="02010609060101010101" pitchFamily="49" charset="-122"/>
                          <a:ea typeface="黑体" panose="02010609060101010101" pitchFamily="49" charset="-122"/>
                        </a:rPr>
                        <a:t>95</a:t>
                      </a:r>
                      <a:r>
                        <a:rPr lang="zh-CN" sz="1600" kern="100" dirty="0">
                          <a:effectLst/>
                          <a:latin typeface="黑体" panose="02010609060101010101" pitchFamily="49" charset="-122"/>
                          <a:ea typeface="黑体" panose="02010609060101010101" pitchFamily="49" charset="-122"/>
                        </a:rPr>
                        <a:t>后”大学生马克思主义理论素养调查研究</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426">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2017</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特等奖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北方工业大学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社交媒体，让我欢喜让我忧——北方工业大学学生微信、人人网社交媒体调查报告</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426">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2017</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北京工业职业技术学院</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构建“现代职业教育体系”政策对职业院校学生影响力调查</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179512" y="72453"/>
            <a:ext cx="5945063" cy="461665"/>
          </a:xfrm>
          <a:prstGeom prst="rect">
            <a:avLst/>
          </a:prstGeom>
          <a:noFill/>
        </p:spPr>
        <p:txBody>
          <a:bodyPr wrap="square" rtlCol="0">
            <a:spAutoFit/>
          </a:bodyPr>
          <a:lstStyle/>
          <a:p>
            <a:pPr lvl="0"/>
            <a:r>
              <a:rPr lang="en-US" altLang="zh-CN" sz="2400" b="1" kern="0" dirty="0" smtClean="0">
                <a:solidFill>
                  <a:prstClr val="white"/>
                </a:solidFill>
                <a:latin typeface="微软雅黑" panose="020B0503020204020204" pitchFamily="34" charset="-122"/>
                <a:ea typeface="微软雅黑" panose="020B0503020204020204" pitchFamily="34" charset="-122"/>
              </a:rPr>
              <a:t>2.</a:t>
            </a:r>
            <a:r>
              <a:rPr lang="zh-CN" altLang="en-US" sz="2400" b="1" kern="0" dirty="0" smtClean="0">
                <a:solidFill>
                  <a:prstClr val="white"/>
                </a:solidFill>
                <a:latin typeface="微软雅黑" panose="020B0503020204020204" pitchFamily="34" charset="-122"/>
                <a:ea typeface="微软雅黑" panose="020B0503020204020204" pitchFamily="34" charset="-122"/>
              </a:rPr>
              <a:t>关注</a:t>
            </a:r>
            <a:r>
              <a:rPr lang="zh-CN" altLang="en-US" sz="2400" b="1" kern="0" dirty="0">
                <a:solidFill>
                  <a:prstClr val="white"/>
                </a:solidFill>
                <a:latin typeface="微软雅黑" panose="020B0503020204020204" pitchFamily="34" charset="-122"/>
                <a:ea typeface="微软雅黑" panose="020B0503020204020204" pitchFamily="34" charset="-122"/>
              </a:rPr>
              <a:t>大学生自身</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76810" y="697260"/>
          <a:ext cx="8859686" cy="4396965"/>
        </p:xfrm>
        <a:graphic>
          <a:graphicData uri="http://schemas.openxmlformats.org/drawingml/2006/table">
            <a:tbl>
              <a:tblPr firstRow="1" firstCol="1" bandRow="1">
                <a:tableStyleId>{5C22544A-7EE6-4342-B048-85BDC9FD1C3A}</a:tableStyleId>
              </a:tblPr>
              <a:tblGrid>
                <a:gridCol w="948931"/>
                <a:gridCol w="1016060"/>
                <a:gridCol w="1886969"/>
                <a:gridCol w="5007726"/>
              </a:tblGrid>
              <a:tr h="269844">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年份</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奖项</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学校</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论文</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47209">
                <a:tc>
                  <a:txBody>
                    <a:bodyPr/>
                    <a:lstStyle/>
                    <a:p>
                      <a:pPr algn="ctr">
                        <a:spcAft>
                          <a:spcPts val="0"/>
                        </a:spcAft>
                      </a:pPr>
                      <a:r>
                        <a:rPr lang="en-US" sz="1800" kern="100" dirty="0">
                          <a:effectLst/>
                          <a:latin typeface="黑体" panose="02010609060101010101" pitchFamily="49" charset="-122"/>
                          <a:ea typeface="黑体" panose="02010609060101010101" pitchFamily="49" charset="-122"/>
                        </a:rPr>
                        <a:t>2010</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一等奖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清华大学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甘肃省会宁县“会宁模式”调查报告</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47209">
                <a:tc>
                  <a:txBody>
                    <a:bodyPr/>
                    <a:lstStyle/>
                    <a:p>
                      <a:pPr algn="ctr">
                        <a:spcAft>
                          <a:spcPts val="0"/>
                        </a:spcAft>
                      </a:pPr>
                      <a:r>
                        <a:rPr lang="en-US" sz="1800" kern="100">
                          <a:effectLst/>
                          <a:latin typeface="黑体" panose="02010609060101010101" pitchFamily="49" charset="-122"/>
                          <a:ea typeface="黑体" panose="02010609060101010101" pitchFamily="49" charset="-122"/>
                        </a:rPr>
                        <a:t>2011</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一等奖</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中国人民大学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“村企结对”建设社会主义新农村调研</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47209">
                <a:tc>
                  <a:txBody>
                    <a:bodyPr/>
                    <a:lstStyle/>
                    <a:p>
                      <a:pPr algn="ctr">
                        <a:spcAft>
                          <a:spcPts val="0"/>
                        </a:spcAft>
                      </a:pPr>
                      <a:r>
                        <a:rPr lang="en-US" sz="1800" kern="100">
                          <a:effectLst/>
                          <a:latin typeface="黑体" panose="02010609060101010101" pitchFamily="49" charset="-122"/>
                          <a:ea typeface="黑体" panose="02010609060101010101" pitchFamily="49" charset="-122"/>
                        </a:rPr>
                        <a:t>2011</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一等奖</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北京科技大学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大学生“三下乡”的实际效果和完善</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94417">
                <a:tc>
                  <a:txBody>
                    <a:bodyPr/>
                    <a:lstStyle/>
                    <a:p>
                      <a:pPr algn="ctr">
                        <a:spcAft>
                          <a:spcPts val="0"/>
                        </a:spcAft>
                      </a:pPr>
                      <a:r>
                        <a:rPr lang="en-US" sz="1800" kern="100">
                          <a:effectLst/>
                          <a:latin typeface="黑体" panose="02010609060101010101" pitchFamily="49" charset="-122"/>
                          <a:ea typeface="黑体" panose="02010609060101010101" pitchFamily="49" charset="-122"/>
                        </a:rPr>
                        <a:t>2011</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一等奖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北京航空航天大学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大都市郊区新农村建设情况调研报告——基于“红色</a:t>
                      </a:r>
                      <a:r>
                        <a:rPr lang="en-US" sz="1600" kern="100" dirty="0">
                          <a:solidFill>
                            <a:srgbClr val="FF0000"/>
                          </a:solidFill>
                          <a:effectLst/>
                          <a:latin typeface="黑体" panose="02010609060101010101" pitchFamily="49" charset="-122"/>
                          <a:ea typeface="黑体" panose="02010609060101010101" pitchFamily="49" charset="-122"/>
                        </a:rPr>
                        <a:t>1+1</a:t>
                      </a:r>
                      <a:r>
                        <a:rPr lang="zh-CN" sz="1600" kern="100" dirty="0">
                          <a:solidFill>
                            <a:srgbClr val="FF0000"/>
                          </a:solidFill>
                          <a:effectLst/>
                          <a:latin typeface="黑体" panose="02010609060101010101" pitchFamily="49" charset="-122"/>
                          <a:ea typeface="黑体" panose="02010609060101010101" pitchFamily="49" charset="-122"/>
                        </a:rPr>
                        <a:t>”怪村实践队的调查分析</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94417">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2012</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北京农学院</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农业保险“不保险”的因素探究——以四川省广元市三镇为例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055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2012</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特等奖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北京青年政治学院</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推动文体设施大发展，让人民生活更幸福——北京市延庆县城乡文体设施建设、使用和管理现状调研报告</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94417">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北京师范大学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川东北贫困地区中学课改的实施现状的调研</a:t>
                      </a:r>
                      <a:r>
                        <a:rPr lang="en-US" sz="1600" kern="100" dirty="0">
                          <a:effectLst/>
                          <a:latin typeface="黑体" panose="02010609060101010101" pitchFamily="49" charset="-122"/>
                          <a:ea typeface="黑体" panose="02010609060101010101" pitchFamily="49" charset="-122"/>
                        </a:rPr>
                        <a:t>--</a:t>
                      </a:r>
                      <a:r>
                        <a:rPr lang="zh-CN" sz="1600" kern="100" dirty="0">
                          <a:effectLst/>
                          <a:latin typeface="黑体" panose="02010609060101010101" pitchFamily="49" charset="-122"/>
                          <a:ea typeface="黑体" panose="02010609060101010101" pitchFamily="49" charset="-122"/>
                        </a:rPr>
                        <a:t>以南充市河舒镇河舒县初级中学课改为例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47209">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特等奖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北京工商大学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北京地区网络对农村种植业影响的调查研究</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251520" y="72453"/>
            <a:ext cx="5873055" cy="461665"/>
          </a:xfrm>
          <a:prstGeom prst="rect">
            <a:avLst/>
          </a:prstGeom>
          <a:noFill/>
        </p:spPr>
        <p:txBody>
          <a:bodyPr wrap="square" rtlCol="0">
            <a:spAutoFit/>
          </a:bodyPr>
          <a:lstStyle/>
          <a:p>
            <a:pPr lvl="0"/>
            <a:r>
              <a:rPr lang="en-US" altLang="zh-CN" sz="2400" b="1" kern="0" dirty="0" smtClean="0">
                <a:solidFill>
                  <a:prstClr val="white"/>
                </a:solidFill>
                <a:latin typeface="微软雅黑" panose="020B0503020204020204" pitchFamily="34" charset="-122"/>
                <a:ea typeface="微软雅黑" panose="020B0503020204020204" pitchFamily="34" charset="-122"/>
              </a:rPr>
              <a:t>3.</a:t>
            </a:r>
            <a:r>
              <a:rPr lang="zh-CN" altLang="en-US" sz="2400" b="1" kern="0" dirty="0" smtClean="0">
                <a:solidFill>
                  <a:prstClr val="white"/>
                </a:solidFill>
                <a:latin typeface="微软雅黑" panose="020B0503020204020204" pitchFamily="34" charset="-122"/>
                <a:ea typeface="微软雅黑" panose="020B0503020204020204" pitchFamily="34" charset="-122"/>
              </a:rPr>
              <a:t>聚焦</a:t>
            </a:r>
            <a:r>
              <a:rPr lang="zh-CN" altLang="en-US" sz="2400" b="1" kern="0" dirty="0">
                <a:solidFill>
                  <a:prstClr val="white"/>
                </a:solidFill>
                <a:latin typeface="微软雅黑" panose="020B0503020204020204" pitchFamily="34" charset="-122"/>
                <a:ea typeface="微软雅黑" panose="020B0503020204020204" pitchFamily="34" charset="-122"/>
              </a:rPr>
              <a:t>“三农”</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191482" y="697260"/>
          <a:ext cx="8773006" cy="4389728"/>
        </p:xfrm>
        <a:graphic>
          <a:graphicData uri="http://schemas.openxmlformats.org/drawingml/2006/table">
            <a:tbl>
              <a:tblPr firstRow="1" firstCol="1" bandRow="1">
                <a:tableStyleId>{5C22544A-7EE6-4342-B048-85BDC9FD1C3A}</a:tableStyleId>
              </a:tblPr>
              <a:tblGrid>
                <a:gridCol w="1068150"/>
                <a:gridCol w="1080120"/>
                <a:gridCol w="1512168"/>
                <a:gridCol w="5112568"/>
              </a:tblGrid>
              <a:tr h="305689">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年份</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奖项</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学校</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论文</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37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特等奖</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北京农学院</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“空心村”何去何从？——以四川省广元市三镇五村为例</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79077">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2014</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特等奖</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北京师范大学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河南省新型农村合作医疗现状考察调研报告</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48072">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2014</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特等奖</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北京科技大学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农家书屋沦为“藏书屋”</a:t>
                      </a:r>
                      <a:r>
                        <a:rPr lang="en-US" sz="1600" kern="100">
                          <a:effectLst/>
                          <a:latin typeface="黑体" panose="02010609060101010101" pitchFamily="49" charset="-122"/>
                          <a:ea typeface="黑体" panose="02010609060101010101" pitchFamily="49" charset="-122"/>
                        </a:rPr>
                        <a:t>--</a:t>
                      </a:r>
                      <a:r>
                        <a:rPr lang="zh-CN" sz="1600" kern="100">
                          <a:effectLst/>
                          <a:latin typeface="黑体" panose="02010609060101010101" pitchFamily="49" charset="-122"/>
                          <a:ea typeface="黑体" panose="02010609060101010101" pitchFamily="49" charset="-122"/>
                        </a:rPr>
                        <a:t>对农家书屋运行问题的调查研究——以四川省攀枝花市和资阳市为例</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37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2014</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特等奖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北京工业大学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漂泊的浮萍——新生代外来务工人员工作稳定性的调研报告</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37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2015</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北京师范大学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传统习俗的继承与发展的现状调研——基于浙江省台州市灵香店村的调研分析</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37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2017</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特等奖</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北京师范大学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精准扶贫政策的创新性实践——基于重庆市“网上村庄”平台的调查研究</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137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2017</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北京工业大学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新型农村合作医疗制度背景下老年群体参与状况调查——以东泊庄村与打水鞍村为例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251520" y="72453"/>
            <a:ext cx="5873055"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聚焦</a:t>
            </a:r>
            <a:r>
              <a:rPr lang="zh-CN" altLang="en-US" sz="2400" b="1" kern="0" dirty="0">
                <a:solidFill>
                  <a:prstClr val="white"/>
                </a:solidFill>
                <a:latin typeface="微软雅黑" panose="020B0503020204020204" pitchFamily="34" charset="-122"/>
                <a:ea typeface="微软雅黑" panose="020B0503020204020204" pitchFamily="34" charset="-122"/>
              </a:rPr>
              <a:t>“三农”</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79511" y="729501"/>
          <a:ext cx="8712968" cy="4360247"/>
        </p:xfrm>
        <a:graphic>
          <a:graphicData uri="http://schemas.openxmlformats.org/drawingml/2006/table">
            <a:tbl>
              <a:tblPr firstRow="1" firstCol="1" bandRow="1">
                <a:tableStyleId>{5C22544A-7EE6-4342-B048-85BDC9FD1C3A}</a:tableStyleId>
              </a:tblPr>
              <a:tblGrid>
                <a:gridCol w="936104"/>
                <a:gridCol w="936104"/>
                <a:gridCol w="1584176"/>
                <a:gridCol w="5256584"/>
              </a:tblGrid>
              <a:tr h="309441">
                <a:tc>
                  <a:txBody>
                    <a:bodyPr/>
                    <a:lstStyle/>
                    <a:p>
                      <a:pPr algn="ctr">
                        <a:spcAft>
                          <a:spcPts val="0"/>
                        </a:spcAft>
                      </a:pPr>
                      <a:r>
                        <a:rPr lang="zh-CN" sz="1800" u="none" kern="100" dirty="0">
                          <a:effectLst/>
                          <a:latin typeface="黑体" panose="02010609060101010101" pitchFamily="49" charset="-122"/>
                          <a:ea typeface="黑体" panose="02010609060101010101" pitchFamily="49" charset="-122"/>
                        </a:rPr>
                        <a:t>年份</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u="none" kern="100">
                          <a:effectLst/>
                          <a:latin typeface="黑体" panose="02010609060101010101" pitchFamily="49" charset="-122"/>
                          <a:ea typeface="黑体" panose="02010609060101010101" pitchFamily="49" charset="-122"/>
                        </a:rPr>
                        <a:t>奖项</a:t>
                      </a:r>
                      <a:endParaRPr lang="zh-CN" sz="18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u="none" kern="100" dirty="0">
                          <a:effectLst/>
                          <a:latin typeface="黑体" panose="02010609060101010101" pitchFamily="49" charset="-122"/>
                          <a:ea typeface="黑体" panose="02010609060101010101" pitchFamily="49" charset="-122"/>
                        </a:rPr>
                        <a:t>学校</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u="none" kern="100" dirty="0">
                          <a:effectLst/>
                          <a:latin typeface="黑体" panose="02010609060101010101" pitchFamily="49" charset="-122"/>
                          <a:ea typeface="黑体" panose="02010609060101010101" pitchFamily="49" charset="-122"/>
                        </a:rPr>
                        <a:t>论文</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9441">
                <a:tc>
                  <a:txBody>
                    <a:bodyPr/>
                    <a:lstStyle/>
                    <a:p>
                      <a:pPr algn="ctr">
                        <a:spcAft>
                          <a:spcPts val="0"/>
                        </a:spcAft>
                      </a:pPr>
                      <a:r>
                        <a:rPr lang="en-US" sz="1800" u="none" kern="100" dirty="0">
                          <a:effectLst/>
                          <a:latin typeface="黑体" panose="02010609060101010101" pitchFamily="49" charset="-122"/>
                          <a:ea typeface="黑体" panose="02010609060101010101" pitchFamily="49" charset="-122"/>
                        </a:rPr>
                        <a:t>2011</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一等奖</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中国传媒大学</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effectLst/>
                          <a:latin typeface="黑体" panose="02010609060101010101" pitchFamily="49" charset="-122"/>
                          <a:ea typeface="黑体" panose="02010609060101010101" pitchFamily="49" charset="-122"/>
                        </a:rPr>
                        <a:t>平凡中的辉煌——听老党员讲党的故事</a:t>
                      </a:r>
                      <a:endParaRPr lang="zh-CN" sz="16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8882">
                <a:tc>
                  <a:txBody>
                    <a:bodyPr/>
                    <a:lstStyle/>
                    <a:p>
                      <a:pPr algn="ctr">
                        <a:spcAft>
                          <a:spcPts val="0"/>
                        </a:spcAft>
                      </a:pPr>
                      <a:r>
                        <a:rPr lang="en-US" sz="1800" u="none" kern="100" dirty="0" smtClean="0">
                          <a:effectLst/>
                          <a:latin typeface="黑体" panose="02010609060101010101" pitchFamily="49" charset="-122"/>
                          <a:ea typeface="黑体" panose="02010609060101010101" pitchFamily="49" charset="-122"/>
                        </a:rPr>
                        <a:t>2012</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solidFill>
                            <a:srgbClr val="FF0000"/>
                          </a:solidFill>
                          <a:effectLst/>
                          <a:latin typeface="黑体" panose="02010609060101010101" pitchFamily="49" charset="-122"/>
                          <a:ea typeface="黑体" panose="02010609060101010101" pitchFamily="49" charset="-122"/>
                        </a:rPr>
                        <a:t>特等奖</a:t>
                      </a:r>
                      <a:endParaRPr lang="zh-CN" sz="1600" u="none"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solidFill>
                            <a:srgbClr val="FF0000"/>
                          </a:solidFill>
                          <a:effectLst/>
                          <a:latin typeface="黑体" panose="02010609060101010101" pitchFamily="49" charset="-122"/>
                          <a:ea typeface="黑体" panose="02010609060101010101" pitchFamily="49" charset="-122"/>
                        </a:rPr>
                        <a:t>清华大学</a:t>
                      </a:r>
                      <a:endParaRPr lang="zh-CN" sz="1600" u="none"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solidFill>
                            <a:srgbClr val="FF0000"/>
                          </a:solidFill>
                          <a:effectLst/>
                          <a:latin typeface="黑体" panose="02010609060101010101" pitchFamily="49" charset="-122"/>
                          <a:ea typeface="黑体" panose="02010609060101010101" pitchFamily="49" charset="-122"/>
                        </a:rPr>
                        <a:t>关于“博物馆作为公共文化设施丰富人们精神生活效果”调查</a:t>
                      </a:r>
                      <a:endParaRPr lang="zh-CN" sz="1600" u="none"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8882">
                <a:tc>
                  <a:txBody>
                    <a:bodyPr/>
                    <a:lstStyle/>
                    <a:p>
                      <a:pPr algn="ctr">
                        <a:spcAft>
                          <a:spcPts val="0"/>
                        </a:spcAft>
                      </a:pPr>
                      <a:r>
                        <a:rPr lang="en-US" sz="1800" u="none" kern="100" dirty="0" smtClean="0">
                          <a:effectLst/>
                          <a:latin typeface="黑体" panose="02010609060101010101" pitchFamily="49" charset="-122"/>
                          <a:ea typeface="黑体" panose="02010609060101010101" pitchFamily="49" charset="-122"/>
                        </a:rPr>
                        <a:t>2015</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特等奖</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effectLst/>
                          <a:latin typeface="黑体" panose="02010609060101010101" pitchFamily="49" charset="-122"/>
                          <a:ea typeface="黑体" panose="02010609060101010101" pitchFamily="49" charset="-122"/>
                        </a:rPr>
                        <a:t>北京师范大学</a:t>
                      </a:r>
                      <a:endParaRPr lang="zh-CN" sz="16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中国和平文化资源的现状与未来发展研究——以“和平之城”芷江侗族自治县为例</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8882">
                <a:tc>
                  <a:txBody>
                    <a:bodyPr/>
                    <a:lstStyle/>
                    <a:p>
                      <a:pPr algn="ctr">
                        <a:spcAft>
                          <a:spcPts val="0"/>
                        </a:spcAft>
                      </a:pPr>
                      <a:r>
                        <a:rPr lang="en-US" sz="1800" u="none" kern="100" dirty="0" smtClean="0">
                          <a:effectLst/>
                          <a:latin typeface="黑体" panose="02010609060101010101" pitchFamily="49" charset="-122"/>
                          <a:ea typeface="黑体" panose="02010609060101010101" pitchFamily="49" charset="-122"/>
                        </a:rPr>
                        <a:t>2015</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solidFill>
                            <a:srgbClr val="FF0000"/>
                          </a:solidFill>
                          <a:effectLst/>
                          <a:latin typeface="黑体" panose="02010609060101010101" pitchFamily="49" charset="-122"/>
                          <a:ea typeface="黑体" panose="02010609060101010101" pitchFamily="49" charset="-122"/>
                        </a:rPr>
                        <a:t>特等奖</a:t>
                      </a:r>
                      <a:endParaRPr lang="zh-CN" sz="1600" u="none"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solidFill>
                            <a:srgbClr val="FF0000"/>
                          </a:solidFill>
                          <a:effectLst/>
                          <a:latin typeface="黑体" panose="02010609060101010101" pitchFamily="49" charset="-122"/>
                          <a:ea typeface="黑体" panose="02010609060101010101" pitchFamily="49" charset="-122"/>
                        </a:rPr>
                        <a:t>北京师范大学</a:t>
                      </a:r>
                      <a:endParaRPr lang="zh-CN" sz="1600" u="none"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solidFill>
                            <a:srgbClr val="FF0000"/>
                          </a:solidFill>
                          <a:effectLst/>
                          <a:latin typeface="黑体" panose="02010609060101010101" pitchFamily="49" charset="-122"/>
                          <a:ea typeface="黑体" panose="02010609060101010101" pitchFamily="49" charset="-122"/>
                        </a:rPr>
                        <a:t>传统习俗的继承与发展的现状调研——基于浙江省台州市灵香店村的调研分析</a:t>
                      </a:r>
                      <a:endParaRPr lang="zh-CN" sz="1600" u="none"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8882">
                <a:tc>
                  <a:txBody>
                    <a:bodyPr/>
                    <a:lstStyle/>
                    <a:p>
                      <a:pPr algn="ctr">
                        <a:spcAft>
                          <a:spcPts val="0"/>
                        </a:spcAft>
                      </a:pPr>
                      <a:r>
                        <a:rPr lang="en-US" sz="1800" u="none" kern="100" dirty="0" smtClean="0">
                          <a:effectLst/>
                          <a:latin typeface="黑体" panose="02010609060101010101" pitchFamily="49" charset="-122"/>
                          <a:ea typeface="黑体" panose="02010609060101010101" pitchFamily="49" charset="-122"/>
                        </a:rPr>
                        <a:t>2015</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特等奖</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中央财经大学</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effectLst/>
                          <a:latin typeface="黑体" panose="02010609060101010101" pitchFamily="49" charset="-122"/>
                          <a:ea typeface="黑体" panose="02010609060101010101" pitchFamily="49" charset="-122"/>
                        </a:rPr>
                        <a:t>抗战中的火与魂——追忆北平抗战 致敬国民老兵</a:t>
                      </a:r>
                      <a:endParaRPr lang="zh-CN" sz="16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8882">
                <a:tc>
                  <a:txBody>
                    <a:bodyPr/>
                    <a:lstStyle/>
                    <a:p>
                      <a:pPr algn="ctr">
                        <a:spcAft>
                          <a:spcPts val="0"/>
                        </a:spcAft>
                      </a:pPr>
                      <a:r>
                        <a:rPr lang="en-US" sz="1800" u="none" kern="100" dirty="0" smtClean="0">
                          <a:effectLst/>
                          <a:latin typeface="黑体" panose="02010609060101010101" pitchFamily="49" charset="-122"/>
                          <a:ea typeface="黑体" panose="02010609060101010101" pitchFamily="49" charset="-122"/>
                        </a:rPr>
                        <a:t>2017</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solidFill>
                            <a:srgbClr val="FF0000"/>
                          </a:solidFill>
                          <a:effectLst/>
                          <a:latin typeface="黑体" panose="02010609060101010101" pitchFamily="49" charset="-122"/>
                          <a:ea typeface="黑体" panose="02010609060101010101" pitchFamily="49" charset="-122"/>
                        </a:rPr>
                        <a:t>特等奖</a:t>
                      </a:r>
                      <a:endParaRPr lang="zh-CN" sz="1600" u="none"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solidFill>
                            <a:srgbClr val="FF0000"/>
                          </a:solidFill>
                          <a:effectLst/>
                          <a:latin typeface="黑体" panose="02010609060101010101" pitchFamily="49" charset="-122"/>
                          <a:ea typeface="黑体" panose="02010609060101010101" pitchFamily="49" charset="-122"/>
                        </a:rPr>
                        <a:t>北京科技大学</a:t>
                      </a:r>
                      <a:endParaRPr lang="zh-CN" sz="1600" u="none"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solidFill>
                            <a:srgbClr val="FF0000"/>
                          </a:solidFill>
                          <a:effectLst/>
                          <a:latin typeface="黑体" panose="02010609060101010101" pitchFamily="49" charset="-122"/>
                          <a:ea typeface="黑体" panose="02010609060101010101" pitchFamily="49" charset="-122"/>
                        </a:rPr>
                        <a:t>中国革命精神的当代价值及实现路径研究——以沂蒙精神为例</a:t>
                      </a:r>
                      <a:endParaRPr lang="zh-CN" sz="1600" u="none"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46955">
                <a:tc>
                  <a:txBody>
                    <a:bodyPr/>
                    <a:lstStyle/>
                    <a:p>
                      <a:pPr algn="ctr">
                        <a:spcAft>
                          <a:spcPts val="0"/>
                        </a:spcAft>
                      </a:pPr>
                      <a:r>
                        <a:rPr lang="en-US" sz="1800" u="none" kern="100" dirty="0" smtClean="0">
                          <a:effectLst/>
                          <a:latin typeface="黑体" panose="02010609060101010101" pitchFamily="49" charset="-122"/>
                          <a:ea typeface="黑体" panose="02010609060101010101" pitchFamily="49" charset="-122"/>
                        </a:rPr>
                        <a:t>2017</a:t>
                      </a:r>
                      <a:endParaRPr lang="zh-CN" sz="18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a:effectLst/>
                          <a:latin typeface="黑体" panose="02010609060101010101" pitchFamily="49" charset="-122"/>
                          <a:ea typeface="黑体" panose="02010609060101010101" pitchFamily="49" charset="-122"/>
                        </a:rPr>
                        <a:t>特等奖</a:t>
                      </a:r>
                      <a:endParaRPr lang="zh-CN" sz="1600" u="none"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effectLst/>
                          <a:latin typeface="黑体" panose="02010609060101010101" pitchFamily="49" charset="-122"/>
                          <a:ea typeface="黑体" panose="02010609060101010101" pitchFamily="49" charset="-122"/>
                        </a:rPr>
                        <a:t>中国传媒大学</a:t>
                      </a:r>
                      <a:endParaRPr lang="zh-CN" sz="16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u="none" kern="100" dirty="0">
                          <a:effectLst/>
                          <a:latin typeface="黑体" panose="02010609060101010101" pitchFamily="49" charset="-122"/>
                          <a:ea typeface="黑体" panose="02010609060101010101" pitchFamily="49" charset="-122"/>
                        </a:rPr>
                        <a:t>方寸之间传播古今大义：在北京科举匾额博物馆“寻找社会主义核心价值观”的主题活动实践</a:t>
                      </a:r>
                      <a:endParaRPr lang="zh-CN" sz="1600" u="none"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 name="文本框 32"/>
          <p:cNvSpPr txBox="1"/>
          <p:nvPr/>
        </p:nvSpPr>
        <p:spPr>
          <a:xfrm>
            <a:off x="179512" y="72453"/>
            <a:ext cx="5945063" cy="461665"/>
          </a:xfrm>
          <a:prstGeom prst="rect">
            <a:avLst/>
          </a:prstGeom>
          <a:noFill/>
        </p:spPr>
        <p:txBody>
          <a:bodyPr wrap="square" rtlCol="0">
            <a:spAutoFit/>
          </a:bodyPr>
          <a:lstStyle/>
          <a:p>
            <a:pPr lvl="0"/>
            <a:r>
              <a:rPr lang="en-US" altLang="zh-CN" sz="2400" b="1" kern="0" dirty="0" smtClean="0">
                <a:solidFill>
                  <a:prstClr val="white"/>
                </a:solidFill>
                <a:latin typeface="微软雅黑" panose="020B0503020204020204" pitchFamily="34" charset="-122"/>
                <a:ea typeface="微软雅黑" panose="020B0503020204020204" pitchFamily="34" charset="-122"/>
              </a:rPr>
              <a:t>4.</a:t>
            </a:r>
            <a:r>
              <a:rPr lang="zh-CN" altLang="en-US" sz="2400" b="1" kern="0" dirty="0" smtClean="0">
                <a:solidFill>
                  <a:prstClr val="white"/>
                </a:solidFill>
                <a:latin typeface="微软雅黑" panose="020B0503020204020204" pitchFamily="34" charset="-122"/>
                <a:ea typeface="微软雅黑" panose="020B0503020204020204" pitchFamily="34" charset="-122"/>
              </a:rPr>
              <a:t>红色文化与传统文化主题</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242646" y="697260"/>
          <a:ext cx="8658708" cy="4248472"/>
        </p:xfrm>
        <a:graphic>
          <a:graphicData uri="http://schemas.openxmlformats.org/drawingml/2006/table">
            <a:tbl>
              <a:tblPr firstRow="1" firstCol="1" bandRow="1">
                <a:tableStyleId>{5C22544A-7EE6-4342-B048-85BDC9FD1C3A}</a:tableStyleId>
              </a:tblPr>
              <a:tblGrid>
                <a:gridCol w="881844"/>
                <a:gridCol w="1080120"/>
                <a:gridCol w="2016224"/>
                <a:gridCol w="4680520"/>
              </a:tblGrid>
              <a:tr h="521007">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年份</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奖项</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学校</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论文</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1042013">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2012</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特等奖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北京理工大学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当代公民思想政治道德发展状况及其影响因素研究</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1042013">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特等奖</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北京理工大学</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基于手机媒体的大学生思想政治理论课移动学习有效性探究</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851351">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2013</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特等奖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首都经济贸易大学</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马克思主义理论专业硕士研究生招生与生源状况调查研究</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92088">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2017</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特等奖</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北京林业大学</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a:t>
                      </a:r>
                      <a:r>
                        <a:rPr lang="en-US" sz="1800" kern="100" dirty="0">
                          <a:solidFill>
                            <a:srgbClr val="FF0000"/>
                          </a:solidFill>
                          <a:effectLst/>
                          <a:latin typeface="黑体" panose="02010609060101010101" pitchFamily="49" charset="-122"/>
                          <a:ea typeface="黑体" panose="02010609060101010101" pitchFamily="49" charset="-122"/>
                        </a:rPr>
                        <a:t>95</a:t>
                      </a:r>
                      <a:r>
                        <a:rPr lang="zh-CN" sz="1800" kern="100" dirty="0">
                          <a:solidFill>
                            <a:srgbClr val="FF0000"/>
                          </a:solidFill>
                          <a:effectLst/>
                          <a:latin typeface="黑体" panose="02010609060101010101" pitchFamily="49" charset="-122"/>
                          <a:ea typeface="黑体" panose="02010609060101010101" pitchFamily="49" charset="-122"/>
                        </a:rPr>
                        <a:t>后”大学生马克思主义理论素养调查研究</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10" name="流程图: 过程 9"/>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 name="文本框 32"/>
          <p:cNvSpPr txBox="1"/>
          <p:nvPr/>
        </p:nvSpPr>
        <p:spPr>
          <a:xfrm>
            <a:off x="395536" y="72453"/>
            <a:ext cx="5729039" cy="461665"/>
          </a:xfrm>
          <a:prstGeom prst="rect">
            <a:avLst/>
          </a:prstGeom>
          <a:noFill/>
        </p:spPr>
        <p:txBody>
          <a:bodyPr wrap="square" rtlCol="0">
            <a:spAutoFit/>
          </a:bodyPr>
          <a:lstStyle/>
          <a:p>
            <a:pPr lvl="0"/>
            <a:r>
              <a:rPr lang="en-US" altLang="zh-CN" sz="2400" b="1" kern="0" dirty="0" smtClean="0">
                <a:solidFill>
                  <a:prstClr val="white"/>
                </a:solidFill>
                <a:latin typeface="微软雅黑" panose="020B0503020204020204" pitchFamily="34" charset="-122"/>
                <a:ea typeface="微软雅黑" panose="020B0503020204020204" pitchFamily="34" charset="-122"/>
              </a:rPr>
              <a:t>5.</a:t>
            </a:r>
            <a:r>
              <a:rPr lang="zh-CN" altLang="en-US" sz="2400" b="1" kern="0" dirty="0" smtClean="0">
                <a:solidFill>
                  <a:prstClr val="white"/>
                </a:solidFill>
                <a:latin typeface="微软雅黑" panose="020B0503020204020204" pitchFamily="34" charset="-122"/>
                <a:ea typeface="微软雅黑" panose="020B0503020204020204" pitchFamily="34" charset="-122"/>
              </a:rPr>
              <a:t>与思政课程建设相关</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2"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86918" y="913284"/>
          <a:ext cx="8770163" cy="3746796"/>
        </p:xfrm>
        <a:graphic>
          <a:graphicData uri="http://schemas.openxmlformats.org/drawingml/2006/table">
            <a:tbl>
              <a:tblPr firstRow="1" firstCol="1" bandRow="1">
                <a:tableStyleId>{5C22544A-7EE6-4342-B048-85BDC9FD1C3A}</a:tableStyleId>
              </a:tblPr>
              <a:tblGrid>
                <a:gridCol w="1260724"/>
                <a:gridCol w="1260724"/>
                <a:gridCol w="1555963"/>
                <a:gridCol w="4692752"/>
              </a:tblGrid>
              <a:tr h="670673">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年份</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奖项</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学校</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论文</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1131907">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2012</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特等奖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北京师范大学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关于群众对于高雅艺术获取渠道满意度的调查报告——以吉林省长春市、吉林市为例</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1008112">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2014</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特等奖</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北京中医药大学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关于现代医患关系的调研与分析</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936104">
                <a:tc>
                  <a:txBody>
                    <a:bodyPr/>
                    <a:lstStyle/>
                    <a:p>
                      <a:pPr algn="ctr">
                        <a:spcAft>
                          <a:spcPts val="0"/>
                        </a:spcAft>
                      </a:pPr>
                      <a:r>
                        <a:rPr lang="en-US" sz="1800" kern="100" dirty="0" smtClean="0">
                          <a:effectLst/>
                          <a:latin typeface="黑体" panose="02010609060101010101" pitchFamily="49" charset="-122"/>
                          <a:ea typeface="黑体" panose="02010609060101010101" pitchFamily="49" charset="-122"/>
                        </a:rPr>
                        <a:t>2015</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特等奖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北京工商大学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网络侵权行为及其规制研究</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10" name="流程图: 过程 9"/>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 name="文本框 32"/>
          <p:cNvSpPr txBox="1"/>
          <p:nvPr/>
        </p:nvSpPr>
        <p:spPr>
          <a:xfrm>
            <a:off x="251520" y="72453"/>
            <a:ext cx="5873055" cy="461665"/>
          </a:xfrm>
          <a:prstGeom prst="rect">
            <a:avLst/>
          </a:prstGeom>
          <a:noFill/>
        </p:spPr>
        <p:txBody>
          <a:bodyPr wrap="square" rtlCol="0">
            <a:spAutoFit/>
          </a:bodyPr>
          <a:lstStyle/>
          <a:p>
            <a:pPr lvl="0"/>
            <a:r>
              <a:rPr lang="zh-CN" altLang="en-US" sz="2400" b="1" kern="0" dirty="0">
                <a:solidFill>
                  <a:prstClr val="white"/>
                </a:solidFill>
                <a:latin typeface="微软雅黑" panose="020B0503020204020204" pitchFamily="34" charset="-122"/>
                <a:ea typeface="微软雅黑" panose="020B0503020204020204" pitchFamily="34" charset="-122"/>
              </a:rPr>
              <a:t>与以上五个主题不相关</a:t>
            </a:r>
            <a:r>
              <a:rPr lang="zh-CN" altLang="en-US" sz="2400" b="1" kern="0" dirty="0" smtClean="0">
                <a:solidFill>
                  <a:prstClr val="white"/>
                </a:solidFill>
                <a:latin typeface="微软雅黑" panose="020B0503020204020204" pitchFamily="34" charset="-122"/>
                <a:ea typeface="微软雅黑" panose="020B0503020204020204" pitchFamily="34" charset="-122"/>
              </a:rPr>
              <a:t>者三例</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2"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0686" y="1263240"/>
            <a:ext cx="8547422" cy="3477875"/>
          </a:xfrm>
          <a:prstGeom prst="rect">
            <a:avLst/>
          </a:prstGeom>
          <a:noFill/>
        </p:spPr>
        <p:txBody>
          <a:bodyPr wrap="square" rtlCol="0">
            <a:spAutoFit/>
          </a:bodyPr>
          <a:lstStyle/>
          <a:p>
            <a:pPr marL="457200" lvl="0" indent="-457200" algn="just">
              <a:lnSpc>
                <a:spcPct val="125000"/>
              </a:lnSpc>
              <a:buFont typeface="Wingdings" panose="05000000000000000000" pitchFamily="2" charset="2"/>
              <a:buChar char="Ø"/>
            </a:pPr>
            <a:r>
              <a:rPr lang="zh-CN" altLang="en-US" sz="2800" dirty="0">
                <a:latin typeface="黑体" panose="02010609060101010101" pitchFamily="49" charset="-122"/>
                <a:ea typeface="黑体" panose="02010609060101010101" pitchFamily="49" charset="-122"/>
                <a:sym typeface="+mn-ea"/>
              </a:rPr>
              <a:t>目的</a:t>
            </a:r>
            <a:r>
              <a:rPr lang="zh-CN" altLang="en-US" sz="2800" dirty="0" smtClean="0">
                <a:latin typeface="黑体" panose="02010609060101010101" pitchFamily="49" charset="-122"/>
                <a:ea typeface="黑体" panose="02010609060101010101" pitchFamily="49" charset="-122"/>
                <a:sym typeface="+mn-ea"/>
              </a:rPr>
              <a:t>：</a:t>
            </a:r>
            <a:endParaRPr lang="en-US" altLang="zh-CN" sz="2800" dirty="0" smtClean="0">
              <a:latin typeface="黑体" panose="02010609060101010101" pitchFamily="49" charset="-122"/>
              <a:ea typeface="黑体" panose="02010609060101010101" pitchFamily="49" charset="-122"/>
              <a:sym typeface="+mn-ea"/>
            </a:endParaRPr>
          </a:p>
          <a:p>
            <a:pPr marL="342900" lvl="0" indent="-342900" algn="just">
              <a:lnSpc>
                <a:spcPct val="125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sym typeface="+mn-ea"/>
              </a:rPr>
              <a:t>了解民情、社情、国情；</a:t>
            </a:r>
            <a:endParaRPr lang="zh-CN" altLang="en-US" sz="2400" dirty="0">
              <a:latin typeface="楷体" panose="02010609060101010101" pitchFamily="49" charset="-122"/>
              <a:ea typeface="楷体" panose="02010609060101010101" pitchFamily="49" charset="-122"/>
              <a:sym typeface="+mn-ea"/>
            </a:endParaRPr>
          </a:p>
          <a:p>
            <a:pPr marL="342900" lvl="0" indent="-342900" algn="just">
              <a:lnSpc>
                <a:spcPct val="125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sym typeface="+mn-ea"/>
              </a:rPr>
              <a:t>受教育、长才干、做贡献；</a:t>
            </a:r>
            <a:endParaRPr lang="zh-CN" altLang="en-US" sz="2400" dirty="0">
              <a:latin typeface="楷体" panose="02010609060101010101" pitchFamily="49" charset="-122"/>
              <a:ea typeface="楷体" panose="02010609060101010101" pitchFamily="49" charset="-122"/>
              <a:sym typeface="+mn-ea"/>
            </a:endParaRPr>
          </a:p>
          <a:p>
            <a:pPr marL="342900" lvl="0" indent="-342900" algn="just">
              <a:lnSpc>
                <a:spcPct val="125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sym typeface="+mn-ea"/>
              </a:rPr>
              <a:t>培养吃苦耐劳、服务社会的精神。</a:t>
            </a:r>
            <a:endParaRPr lang="zh-CN" altLang="en-US" sz="2400" dirty="0">
              <a:latin typeface="楷体" panose="02010609060101010101" pitchFamily="49" charset="-122"/>
              <a:ea typeface="楷体" panose="02010609060101010101" pitchFamily="49" charset="-122"/>
              <a:sym typeface="+mn-ea"/>
            </a:endParaRPr>
          </a:p>
          <a:p>
            <a:pPr marL="457200" lvl="0" indent="-457200" algn="just">
              <a:lnSpc>
                <a:spcPct val="125000"/>
              </a:lnSpc>
              <a:buFont typeface="Wingdings" panose="05000000000000000000" pitchFamily="2" charset="2"/>
              <a:buChar char="Ø"/>
            </a:pPr>
            <a:r>
              <a:rPr lang="zh-CN" altLang="en-US" sz="2800" dirty="0">
                <a:latin typeface="黑体" panose="02010609060101010101" pitchFamily="49" charset="-122"/>
                <a:ea typeface="黑体" panose="02010609060101010101" pitchFamily="49" charset="-122"/>
                <a:sym typeface="+mn-ea"/>
              </a:rPr>
              <a:t>要求</a:t>
            </a:r>
            <a:r>
              <a:rPr lang="zh-CN" altLang="en-US" sz="2800" dirty="0" smtClean="0">
                <a:latin typeface="黑体" panose="02010609060101010101" pitchFamily="49" charset="-122"/>
                <a:ea typeface="黑体" panose="02010609060101010101" pitchFamily="49" charset="-122"/>
                <a:sym typeface="+mn-ea"/>
              </a:rPr>
              <a:t>：</a:t>
            </a:r>
            <a:endParaRPr lang="en-US" altLang="zh-CN" sz="2800" dirty="0" smtClean="0">
              <a:latin typeface="黑体" panose="02010609060101010101" pitchFamily="49" charset="-122"/>
              <a:ea typeface="黑体" panose="02010609060101010101" pitchFamily="49" charset="-122"/>
              <a:sym typeface="+mn-ea"/>
            </a:endParaRPr>
          </a:p>
          <a:p>
            <a:pPr marL="342900" lvl="0" indent="-342900" algn="just">
              <a:lnSpc>
                <a:spcPct val="125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sym typeface="+mn-ea"/>
              </a:rPr>
              <a:t>社会实践作为思想政治理论课必修课，考核通过，记</a:t>
            </a:r>
            <a:r>
              <a:rPr lang="en-US" altLang="zh-CN" sz="2400" dirty="0">
                <a:latin typeface="楷体" panose="02010609060101010101" pitchFamily="49" charset="-122"/>
                <a:ea typeface="楷体" panose="02010609060101010101" pitchFamily="49" charset="-122"/>
                <a:sym typeface="+mn-ea"/>
              </a:rPr>
              <a:t>2</a:t>
            </a:r>
            <a:r>
              <a:rPr lang="zh-CN" altLang="en-US" sz="2400" dirty="0">
                <a:latin typeface="楷体" panose="02010609060101010101" pitchFamily="49" charset="-122"/>
                <a:ea typeface="楷体" panose="02010609060101010101" pitchFamily="49" charset="-122"/>
                <a:sym typeface="+mn-ea"/>
              </a:rPr>
              <a:t>学分；</a:t>
            </a:r>
            <a:endParaRPr lang="zh-CN" altLang="en-US" sz="2400" dirty="0">
              <a:latin typeface="楷体" panose="02010609060101010101" pitchFamily="49" charset="-122"/>
              <a:ea typeface="楷体" panose="02010609060101010101" pitchFamily="49" charset="-122"/>
              <a:sym typeface="+mn-ea"/>
            </a:endParaRPr>
          </a:p>
          <a:p>
            <a:pPr marL="342900" lvl="0" indent="-342900" algn="just">
              <a:lnSpc>
                <a:spcPct val="125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sym typeface="+mn-ea"/>
              </a:rPr>
              <a:t>社会实践作为对大学生德育考评、党员发展和评优的依据</a:t>
            </a:r>
            <a:r>
              <a:rPr lang="zh-CN" altLang="en-US" sz="2400" dirty="0" smtClean="0">
                <a:latin typeface="楷体" panose="02010609060101010101" pitchFamily="49" charset="-122"/>
                <a:ea typeface="楷体" panose="02010609060101010101" pitchFamily="49" charset="-122"/>
                <a:sym typeface="+mn-ea"/>
              </a:rPr>
              <a:t>。</a:t>
            </a:r>
            <a:endParaRPr lang="zh-CN" altLang="en-US" sz="2400" dirty="0">
              <a:latin typeface="楷体" panose="02010609060101010101" pitchFamily="49" charset="-122"/>
              <a:ea typeface="楷体" panose="02010609060101010101" pitchFamily="49" charset="-122"/>
              <a:sym typeface="+mn-ea"/>
            </a:endParaRPr>
          </a:p>
        </p:txBody>
      </p:sp>
      <p:sp>
        <p:nvSpPr>
          <p:cNvPr id="5" name="TextBox 4"/>
          <p:cNvSpPr txBox="1"/>
          <p:nvPr/>
        </p:nvSpPr>
        <p:spPr>
          <a:xfrm>
            <a:off x="280670" y="220345"/>
            <a:ext cx="8590280" cy="730885"/>
          </a:xfrm>
          <a:prstGeom prst="rect">
            <a:avLst/>
          </a:prstGeom>
          <a:solidFill>
            <a:srgbClr val="FF0000"/>
          </a:solidFill>
        </p:spPr>
        <p:txBody>
          <a:bodyPr wrap="square" rtlCol="0">
            <a:spAutoFit/>
          </a:bodyPr>
          <a:lstStyle/>
          <a:p>
            <a:pPr>
              <a:lnSpc>
                <a:spcPct val="130000"/>
              </a:lnSpc>
            </a:pPr>
            <a:r>
              <a:rPr lang="zh-CN" altLang="en-US" sz="3200" b="1" dirty="0">
                <a:solidFill>
                  <a:schemeClr val="bg1"/>
                </a:solidFill>
                <a:latin typeface="黑体" panose="02010609060101010101" pitchFamily="49" charset="-122"/>
                <a:ea typeface="黑体" panose="02010609060101010101" pitchFamily="49" charset="-122"/>
                <a:sym typeface="Arial" panose="020B0604020202020204" pitchFamily="34" charset="0"/>
              </a:rPr>
              <a:t>思想政治理论课社会实践的目的和要求</a:t>
            </a:r>
            <a:r>
              <a:rPr lang="zh-CN" altLang="en-US" sz="3200" b="1" dirty="0">
                <a:latin typeface="黑体" panose="02010609060101010101" pitchFamily="49" charset="-122"/>
                <a:ea typeface="黑体" panose="02010609060101010101" pitchFamily="49" charset="-122"/>
                <a:sym typeface="Arial" panose="020B0604020202020204" pitchFamily="34" charset="0"/>
              </a:rPr>
              <a:t>：</a:t>
            </a:r>
            <a:endParaRPr lang="zh-CN" altLang="en-US" sz="3200" b="1" dirty="0">
              <a:latin typeface="黑体" panose="02010609060101010101" pitchFamily="49" charset="-122"/>
              <a:ea typeface="黑体" panose="02010609060101010101" pitchFamily="49" charset="-122"/>
              <a:sym typeface="Arial" panose="020B0604020202020204" pitchFamily="34" charset="0"/>
            </a:endParaRPr>
          </a:p>
        </p:txBody>
      </p:sp>
      <p:sp>
        <p:nvSpPr>
          <p:cNvPr id="7" name="直接连接符 287746"/>
          <p:cNvSpPr/>
          <p:nvPr/>
        </p:nvSpPr>
        <p:spPr>
          <a:xfrm>
            <a:off x="-17603" y="1066446"/>
            <a:ext cx="9144000" cy="0"/>
          </a:xfrm>
          <a:prstGeom prst="line">
            <a:avLst/>
          </a:prstGeom>
          <a:ln w="57150" cap="flat" cmpd="thinThick">
            <a:solidFill>
              <a:schemeClr val="tx1"/>
            </a:solidFill>
            <a:prstDash val="solid"/>
            <a:round/>
            <a:headEnd type="none" w="med" len="med"/>
            <a:tailEnd type="none" w="med" len="med"/>
          </a:ln>
        </p:spPr>
        <p:txBody>
          <a:bodyPr anchor="t"/>
          <a:lstStyle/>
          <a:p>
            <a:endParaRPr lang="zh-CN" altLang="en-US">
              <a:solidFill>
                <a:prstClr val="black"/>
              </a:solidFill>
            </a:endParaRPr>
          </a:p>
        </p:txBody>
      </p:sp>
      <p:pic>
        <p:nvPicPr>
          <p:cNvPr id="9" name="Picture 4" descr="logo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580112" y="4801720"/>
            <a:ext cx="3243264" cy="6396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4475" y="485117"/>
            <a:ext cx="7416824" cy="737235"/>
          </a:xfrm>
          <a:prstGeom prst="rect">
            <a:avLst/>
          </a:prstGeom>
          <a:noFill/>
        </p:spPr>
        <p:txBody>
          <a:bodyPr wrap="square" rtlCol="0">
            <a:spAutoFit/>
          </a:bodyPr>
          <a:lstStyle/>
          <a:p>
            <a:pPr>
              <a:lnSpc>
                <a:spcPct val="150000"/>
              </a:lnSpc>
            </a:pPr>
            <a:r>
              <a:rPr lang="en-US" altLang="zh-CN" sz="2800" dirty="0" smtClean="0">
                <a:solidFill>
                  <a:srgbClr val="FF0000"/>
                </a:solidFill>
                <a:latin typeface="黑体" panose="02010609060101010101" pitchFamily="49" charset="-122"/>
                <a:ea typeface="黑体" panose="02010609060101010101" pitchFamily="49" charset="-122"/>
              </a:rPr>
              <a:t>1.</a:t>
            </a:r>
            <a:r>
              <a:rPr lang="zh-CN" altLang="en-US" sz="2800" dirty="0" smtClean="0">
                <a:solidFill>
                  <a:srgbClr val="FF0000"/>
                </a:solidFill>
                <a:latin typeface="黑体" panose="02010609060101010101" pitchFamily="49" charset="-122"/>
                <a:ea typeface="黑体" panose="02010609060101010101" pitchFamily="49" charset="-122"/>
              </a:rPr>
              <a:t>聚焦首都发展（</a:t>
            </a:r>
            <a:r>
              <a:rPr lang="en-US" altLang="zh-CN" sz="2800" dirty="0" smtClean="0">
                <a:solidFill>
                  <a:srgbClr val="FF0000"/>
                </a:solidFill>
                <a:latin typeface="黑体" panose="02010609060101010101" pitchFamily="49" charset="-122"/>
                <a:ea typeface="黑体" panose="02010609060101010101" pitchFamily="49" charset="-122"/>
              </a:rPr>
              <a:t>2017</a:t>
            </a:r>
            <a:r>
              <a:rPr lang="zh-CN" altLang="en-US" sz="2800" dirty="0" smtClean="0">
                <a:solidFill>
                  <a:srgbClr val="FF0000"/>
                </a:solidFill>
                <a:latin typeface="黑体" panose="02010609060101010101" pitchFamily="49" charset="-122"/>
                <a:ea typeface="黑体" panose="02010609060101010101" pitchFamily="49" charset="-122"/>
              </a:rPr>
              <a:t>）</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0" y="63"/>
            <a:ext cx="8823376" cy="82994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a:t>
            </a:r>
            <a:r>
              <a:rPr lang="zh-CN" altLang="en-US" sz="2400" b="1" kern="0" dirty="0">
                <a:solidFill>
                  <a:prstClr val="white"/>
                </a:solidFill>
                <a:latin typeface="微软雅黑" panose="020B0503020204020204" pitchFamily="34" charset="-122"/>
                <a:ea typeface="微软雅黑" panose="020B0503020204020204" pitchFamily="34" charset="-122"/>
              </a:rPr>
              <a:t>二）北京市</a:t>
            </a:r>
            <a:r>
              <a:rPr lang="en-US" altLang="zh-CN" sz="2400" b="1" kern="0" dirty="0">
                <a:solidFill>
                  <a:prstClr val="white"/>
                </a:solidFill>
                <a:latin typeface="微软雅黑" panose="020B0503020204020204" pitchFamily="34" charset="-122"/>
                <a:ea typeface="微软雅黑" panose="020B0503020204020204" pitchFamily="34" charset="-122"/>
              </a:rPr>
              <a:t>2017</a:t>
            </a:r>
            <a:r>
              <a:rPr lang="zh-CN" altLang="en-US" sz="2400" b="1" kern="0" dirty="0">
                <a:solidFill>
                  <a:prstClr val="white"/>
                </a:solidFill>
                <a:latin typeface="微软雅黑" panose="020B0503020204020204" pitchFamily="34" charset="-122"/>
                <a:ea typeface="微软雅黑" panose="020B0503020204020204" pitchFamily="34" charset="-122"/>
              </a:rPr>
              <a:t>年思政课</a:t>
            </a:r>
            <a:r>
              <a:rPr lang="zh-CN" altLang="en-US" sz="2400" b="1" kern="0" dirty="0" smtClean="0">
                <a:solidFill>
                  <a:prstClr val="white"/>
                </a:solidFill>
                <a:latin typeface="微软雅黑" panose="020B0503020204020204" pitchFamily="34" charset="-122"/>
                <a:ea typeface="微软雅黑" panose="020B0503020204020204" pitchFamily="34" charset="-122"/>
              </a:rPr>
              <a:t>社会实践获奖</a:t>
            </a:r>
            <a:r>
              <a:rPr lang="zh-CN" altLang="en-US" sz="2400" b="1" kern="0" dirty="0">
                <a:solidFill>
                  <a:prstClr val="white"/>
                </a:solidFill>
                <a:latin typeface="微软雅黑" panose="020B0503020204020204" pitchFamily="34" charset="-122"/>
                <a:ea typeface="微软雅黑" panose="020B0503020204020204" pitchFamily="34" charset="-122"/>
              </a:rPr>
              <a:t>选题分析</a:t>
            </a:r>
            <a:endParaRPr lang="zh-CN" altLang="en-US" sz="2400" b="1" kern="0" dirty="0">
              <a:solidFill>
                <a:prstClr val="white"/>
              </a:solidFill>
              <a:latin typeface="微软雅黑" panose="020B0503020204020204" pitchFamily="34" charset="-122"/>
              <a:ea typeface="微软雅黑" panose="020B0503020204020204" pitchFamily="34" charset="-122"/>
            </a:endParaRPr>
          </a:p>
          <a:p>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64974" y="1122794"/>
          <a:ext cx="9036496" cy="4592206"/>
        </p:xfrm>
        <a:graphic>
          <a:graphicData uri="http://schemas.openxmlformats.org/drawingml/2006/table">
            <a:tbl>
              <a:tblPr firstRow="1" firstCol="1" bandRow="1">
                <a:tableStyleId>{5C22544A-7EE6-4342-B048-85BDC9FD1C3A}</a:tableStyleId>
              </a:tblPr>
              <a:tblGrid>
                <a:gridCol w="1215093"/>
                <a:gridCol w="2032881"/>
                <a:gridCol w="5788522"/>
              </a:tblGrid>
              <a:tr h="255123">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奖项</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学校</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选题</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特等奖</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北京交通大学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共享空间理念下北京市开放小区利弊量化研究——基于居民满意度与道路通行能力视角的实地调研数据</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中国传媒大学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方寸之间传播古今大义：在北京科举匾额博物馆“寻找社会主义核心价值观”的主题活动实践</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中国矿业大学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“一刻钟社区服务圈”建设下的养老模式探究与思考——以北京市大栅栏街道为例</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一等奖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北京农学院</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北京京郊农村艺术团的传承与发展——以昌平区流村镇为例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中央财经大学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疏散北京非首都功能背景下高校外迁对学生资源获取影响研究</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北京工商大学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整治“拆墙打洞”对于疏解非首都功能及提升市容的影响调研</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255123">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北京联合大学</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北京市西城区共享单车使用和治理问题的调研</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北京电子科技职业学院</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北京居民关于百姓民生问题调查报告——以北京市大兴区亦庄地区为例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10245">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北京财贸职业学院</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北京地区家风家训的传承情况调查及意义探索</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
        <p:nvSpPr>
          <p:cNvPr id="4" name="Rectangle 1"/>
          <p:cNvSpPr>
            <a:spLocks noChangeArrowheads="1"/>
          </p:cNvSpPr>
          <p:nvPr/>
        </p:nvSpPr>
        <p:spPr bwMode="auto">
          <a:xfrm>
            <a:off x="1971675" y="17795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179512" y="72453"/>
            <a:ext cx="5945063" cy="460375"/>
          </a:xfrm>
          <a:prstGeom prst="rect">
            <a:avLst/>
          </a:prstGeom>
          <a:noFill/>
        </p:spPr>
        <p:txBody>
          <a:bodyPr wrap="square" rtlCol="0">
            <a:spAutoFit/>
          </a:bodyPr>
          <a:lstStyle/>
          <a:p>
            <a:r>
              <a:rPr lang="en-US" altLang="zh-CN" sz="2400" b="1" kern="0" dirty="0" smtClean="0">
                <a:solidFill>
                  <a:prstClr val="white"/>
                </a:solidFill>
                <a:latin typeface="微软雅黑" panose="020B0503020204020204" pitchFamily="34" charset="-122"/>
                <a:ea typeface="微软雅黑" panose="020B0503020204020204" pitchFamily="34" charset="-122"/>
              </a:rPr>
              <a:t>2.</a:t>
            </a:r>
            <a:r>
              <a:rPr lang="zh-CN" altLang="en-US" sz="2400" b="1" kern="0" dirty="0" smtClean="0">
                <a:solidFill>
                  <a:prstClr val="white"/>
                </a:solidFill>
                <a:latin typeface="微软雅黑" panose="020B0503020204020204" pitchFamily="34" charset="-122"/>
                <a:ea typeface="微软雅黑" panose="020B0503020204020204" pitchFamily="34" charset="-122"/>
              </a:rPr>
              <a:t>关注</a:t>
            </a:r>
            <a:r>
              <a:rPr lang="zh-CN" altLang="en-US" sz="2400" b="1" kern="0" dirty="0">
                <a:solidFill>
                  <a:prstClr val="white"/>
                </a:solidFill>
                <a:latin typeface="微软雅黑" panose="020B0503020204020204" pitchFamily="34" charset="-122"/>
                <a:ea typeface="微软雅黑" panose="020B0503020204020204" pitchFamily="34" charset="-122"/>
              </a:rPr>
              <a:t>大学生</a:t>
            </a:r>
            <a:r>
              <a:rPr lang="zh-CN" altLang="en-US" sz="2400" b="1" kern="0" dirty="0" smtClean="0">
                <a:solidFill>
                  <a:prstClr val="white"/>
                </a:solidFill>
                <a:latin typeface="微软雅黑" panose="020B0503020204020204" pitchFamily="34" charset="-122"/>
                <a:ea typeface="微软雅黑" panose="020B0503020204020204" pitchFamily="34" charset="-122"/>
              </a:rPr>
              <a:t>自身（</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表格 1"/>
          <p:cNvGraphicFramePr>
            <a:graphicFrameLocks noGrp="1"/>
          </p:cNvGraphicFramePr>
          <p:nvPr/>
        </p:nvGraphicFramePr>
        <p:xfrm>
          <a:off x="107504" y="599585"/>
          <a:ext cx="8928992" cy="4578840"/>
        </p:xfrm>
        <a:graphic>
          <a:graphicData uri="http://schemas.openxmlformats.org/drawingml/2006/table">
            <a:tbl>
              <a:tblPr firstRow="1" firstCol="1" bandRow="1">
                <a:tableStyleId>{5C22544A-7EE6-4342-B048-85BDC9FD1C3A}</a:tableStyleId>
              </a:tblPr>
              <a:tblGrid>
                <a:gridCol w="1200637"/>
                <a:gridCol w="2008696"/>
                <a:gridCol w="5719659"/>
              </a:tblGrid>
              <a:tr h="305256">
                <a:tc>
                  <a:txBody>
                    <a:bodyPr/>
                    <a:lstStyle/>
                    <a:p>
                      <a:pPr algn="ctr">
                        <a:spcAft>
                          <a:spcPts val="0"/>
                        </a:spcAft>
                      </a:pPr>
                      <a:r>
                        <a:rPr lang="zh-CN" sz="1600" kern="100">
                          <a:effectLst/>
                          <a:latin typeface="黑体" panose="02010609060101010101" pitchFamily="49" charset="-122"/>
                          <a:ea typeface="黑体" panose="02010609060101010101" pitchFamily="49" charset="-122"/>
                        </a:rPr>
                        <a:t>奖项</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学校</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选题</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5256">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北京林业大学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a:t>
                      </a:r>
                      <a:r>
                        <a:rPr lang="en-US" sz="1600" kern="100" dirty="0">
                          <a:solidFill>
                            <a:srgbClr val="FF0000"/>
                          </a:solidFill>
                          <a:effectLst/>
                          <a:latin typeface="黑体" panose="02010609060101010101" pitchFamily="49" charset="-122"/>
                          <a:ea typeface="黑体" panose="02010609060101010101" pitchFamily="49" charset="-122"/>
                        </a:rPr>
                        <a:t>95</a:t>
                      </a:r>
                      <a:r>
                        <a:rPr lang="zh-CN" sz="1600" kern="100" dirty="0">
                          <a:solidFill>
                            <a:srgbClr val="FF0000"/>
                          </a:solidFill>
                          <a:effectLst/>
                          <a:latin typeface="黑体" panose="02010609060101010101" pitchFamily="49" charset="-122"/>
                          <a:ea typeface="黑体" panose="02010609060101010101" pitchFamily="49" charset="-122"/>
                        </a:rPr>
                        <a:t>后”大学生马克思主义理论素养调查研究</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0512">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北方工业大学</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社交媒体，让我欢喜让我忧——北方工业大学学生微信、人人网社交媒体调查报告</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0512">
                <a:tc>
                  <a:txBody>
                    <a:bodyPr/>
                    <a:lstStyle/>
                    <a:p>
                      <a:pPr algn="ctr">
                        <a:spcAft>
                          <a:spcPts val="0"/>
                        </a:spcAft>
                      </a:pPr>
                      <a:r>
                        <a:rPr lang="zh-CN" sz="1600" kern="100">
                          <a:effectLst/>
                          <a:latin typeface="黑体" panose="02010609060101010101" pitchFamily="49" charset="-122"/>
                          <a:ea typeface="黑体" panose="02010609060101010101" pitchFamily="49" charset="-122"/>
                        </a:rPr>
                        <a:t>特等奖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北京工业职业技术学院</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构建“现代职业教育体系”政策对职业院校学生影响力调查</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5256">
                <a:tc>
                  <a:txBody>
                    <a:bodyPr/>
                    <a:lstStyle/>
                    <a:p>
                      <a:pPr algn="ctr">
                        <a:spcAft>
                          <a:spcPts val="0"/>
                        </a:spcAft>
                      </a:pPr>
                      <a:r>
                        <a:rPr lang="zh-CN" sz="1600" kern="100">
                          <a:effectLst/>
                          <a:latin typeface="黑体" panose="02010609060101010101" pitchFamily="49" charset="-122"/>
                          <a:ea typeface="黑体" panose="02010609060101010101" pitchFamily="49" charset="-122"/>
                        </a:rPr>
                        <a:t>一等奖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中国地质大学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关于大学生赴西部就业影响因素调研实践</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0512">
                <a:tc>
                  <a:txBody>
                    <a:bodyPr/>
                    <a:lstStyle/>
                    <a:p>
                      <a:pPr algn="ctr">
                        <a:spcAft>
                          <a:spcPts val="0"/>
                        </a:spcAft>
                      </a:pPr>
                      <a:r>
                        <a:rPr lang="zh-CN" sz="1600" kern="100">
                          <a:effectLst/>
                          <a:latin typeface="黑体" panose="02010609060101010101" pitchFamily="49" charset="-122"/>
                          <a:ea typeface="黑体" panose="02010609060101010101" pitchFamily="49" charset="-122"/>
                        </a:rPr>
                        <a:t>一等奖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北京青年政治学院</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大学生思想政治理论课网络教学平台使用现状与对策调查研究报告</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0512">
                <a:tc>
                  <a:txBody>
                    <a:bodyPr/>
                    <a:lstStyle/>
                    <a:p>
                      <a:pPr algn="ctr">
                        <a:spcAft>
                          <a:spcPts val="0"/>
                        </a:spcAft>
                      </a:pPr>
                      <a:r>
                        <a:rPr lang="zh-CN" sz="1600" kern="100">
                          <a:effectLst/>
                          <a:latin typeface="黑体" panose="02010609060101010101" pitchFamily="49" charset="-122"/>
                          <a:ea typeface="黑体" panose="02010609060101010101" pitchFamily="49" charset="-122"/>
                        </a:rPr>
                        <a:t>一等奖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北京电子科技职业学院</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effectLst/>
                          <a:latin typeface="黑体" panose="02010609060101010101" pitchFamily="49" charset="-122"/>
                          <a:ea typeface="黑体" panose="02010609060101010101" pitchFamily="49" charset="-122"/>
                        </a:rPr>
                        <a:t>高职生社会主义核心价值观认同现状调查报告——以北京电子科技职业学院为例</a:t>
                      </a:r>
                      <a:endParaRPr lang="zh-CN" sz="16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10512">
                <a:tc>
                  <a:txBody>
                    <a:bodyPr/>
                    <a:lstStyle/>
                    <a:p>
                      <a:pPr algn="ctr">
                        <a:spcAft>
                          <a:spcPts val="0"/>
                        </a:spcAft>
                      </a:pPr>
                      <a:r>
                        <a:rPr lang="zh-CN" sz="1600" kern="100">
                          <a:effectLst/>
                          <a:latin typeface="黑体" panose="02010609060101010101" pitchFamily="49" charset="-122"/>
                          <a:ea typeface="黑体" panose="02010609060101010101" pitchFamily="49" charset="-122"/>
                        </a:rPr>
                        <a:t>一等奖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中国劳动关系学院</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新型信贷支付方式进校园对大学生消费状况的影响——以中国劳动关系学院涿州校区学生使用蚂蚁花呗为例</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5256">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effectLst/>
                          <a:latin typeface="黑体" panose="02010609060101010101" pitchFamily="49" charset="-122"/>
                          <a:ea typeface="黑体" panose="02010609060101010101" pitchFamily="49" charset="-122"/>
                        </a:rPr>
                        <a:t>北京邮电大学</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en-US" sz="1600" kern="100">
                          <a:effectLst/>
                          <a:latin typeface="黑体" panose="02010609060101010101" pitchFamily="49" charset="-122"/>
                          <a:ea typeface="黑体" panose="02010609060101010101" pitchFamily="49" charset="-122"/>
                        </a:rPr>
                        <a:t>95</a:t>
                      </a:r>
                      <a:r>
                        <a:rPr lang="zh-CN" sz="1600" kern="100">
                          <a:effectLst/>
                          <a:latin typeface="黑体" panose="02010609060101010101" pitchFamily="49" charset="-122"/>
                          <a:ea typeface="黑体" panose="02010609060101010101" pitchFamily="49" charset="-122"/>
                        </a:rPr>
                        <a:t>后大学生马克思主义信仰现状的调查研究</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05256">
                <a:tc>
                  <a:txBody>
                    <a:bodyPr/>
                    <a:lstStyle/>
                    <a:p>
                      <a:pPr algn="ctr">
                        <a:spcAft>
                          <a:spcPts val="0"/>
                        </a:spcAft>
                      </a:pPr>
                      <a:r>
                        <a:rPr lang="zh-CN" sz="1600" kern="100">
                          <a:effectLst/>
                          <a:latin typeface="黑体" panose="02010609060101010101" pitchFamily="49" charset="-122"/>
                          <a:ea typeface="黑体" panose="02010609060101010101" pitchFamily="49" charset="-122"/>
                        </a:rPr>
                        <a:t>二等奖</a:t>
                      </a:r>
                      <a:endParaRPr lang="zh-CN" sz="16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a:solidFill>
                            <a:srgbClr val="FF0000"/>
                          </a:solidFill>
                          <a:effectLst/>
                          <a:latin typeface="黑体" panose="02010609060101010101" pitchFamily="49" charset="-122"/>
                          <a:ea typeface="黑体" panose="02010609060101010101" pitchFamily="49" charset="-122"/>
                        </a:rPr>
                        <a:t>北京中医药大学</a:t>
                      </a:r>
                      <a:endParaRPr lang="zh-CN" sz="16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600" kern="100" dirty="0">
                          <a:solidFill>
                            <a:srgbClr val="FF0000"/>
                          </a:solidFill>
                          <a:effectLst/>
                          <a:latin typeface="黑体" panose="02010609060101010101" pitchFamily="49" charset="-122"/>
                          <a:ea typeface="黑体" panose="02010609060101010101" pitchFamily="49" charset="-122"/>
                        </a:rPr>
                        <a:t>关于北京中医药大学学生中药用药安全意识的调查</a:t>
                      </a:r>
                      <a:endParaRPr lang="zh-CN" sz="16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179512" y="72453"/>
            <a:ext cx="5945063" cy="46037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关注</a:t>
            </a:r>
            <a:r>
              <a:rPr lang="zh-CN" altLang="en-US" sz="2400" b="1" kern="0" dirty="0">
                <a:solidFill>
                  <a:prstClr val="white"/>
                </a:solidFill>
                <a:latin typeface="微软雅黑" panose="020B0503020204020204" pitchFamily="34" charset="-122"/>
                <a:ea typeface="微软雅黑" panose="020B0503020204020204" pitchFamily="34" charset="-122"/>
              </a:rPr>
              <a:t>大学生</a:t>
            </a:r>
            <a:r>
              <a:rPr lang="zh-CN" altLang="en-US" sz="2400" b="1" kern="0" dirty="0" smtClean="0">
                <a:solidFill>
                  <a:prstClr val="white"/>
                </a:solidFill>
                <a:latin typeface="微软雅黑" panose="020B0503020204020204" pitchFamily="34" charset="-122"/>
                <a:ea typeface="微软雅黑" panose="020B0503020204020204" pitchFamily="34" charset="-122"/>
              </a:rPr>
              <a:t>自身（</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表格 3"/>
          <p:cNvGraphicFramePr>
            <a:graphicFrameLocks noGrp="1"/>
          </p:cNvGraphicFramePr>
          <p:nvPr/>
        </p:nvGraphicFramePr>
        <p:xfrm>
          <a:off x="179512" y="599586"/>
          <a:ext cx="8784976" cy="4578838"/>
        </p:xfrm>
        <a:graphic>
          <a:graphicData uri="http://schemas.openxmlformats.org/drawingml/2006/table">
            <a:tbl>
              <a:tblPr firstRow="1" firstCol="1" bandRow="1">
                <a:tableStyleId>{5C22544A-7EE6-4342-B048-85BDC9FD1C3A}</a:tableStyleId>
              </a:tblPr>
              <a:tblGrid>
                <a:gridCol w="1181273"/>
                <a:gridCol w="1976298"/>
                <a:gridCol w="5627405"/>
              </a:tblGrid>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奖项</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学校</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选题</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中国政法大学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大学生村官在精准扶贫中的作用、困境及对策研究</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北京理工大学</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红色文化视域下大学生理想信念教育探究——以延安精神为例</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中央民族大学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多元的碰撞与融合：赴民族地区支教大学生跨文化适应调查——以赴藏支教大学生为例</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北方工业大学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北方工业大学大一学生课余时间利用情况的调研报告</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北京建筑大学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北京高校“</a:t>
                      </a:r>
                      <a:r>
                        <a:rPr lang="en-US" sz="1800" kern="100" dirty="0">
                          <a:solidFill>
                            <a:srgbClr val="FF0000"/>
                          </a:solidFill>
                          <a:effectLst/>
                          <a:latin typeface="黑体" panose="02010609060101010101" pitchFamily="49" charset="-122"/>
                          <a:ea typeface="黑体" panose="02010609060101010101" pitchFamily="49" charset="-122"/>
                        </a:rPr>
                        <a:t>95</a:t>
                      </a:r>
                      <a:r>
                        <a:rPr lang="zh-CN" sz="1800" kern="100" dirty="0">
                          <a:solidFill>
                            <a:srgbClr val="FF0000"/>
                          </a:solidFill>
                          <a:effectLst/>
                          <a:latin typeface="黑体" panose="02010609060101010101" pitchFamily="49" charset="-122"/>
                          <a:ea typeface="黑体" panose="02010609060101010101" pitchFamily="49" charset="-122"/>
                        </a:rPr>
                        <a:t>后”大学生政治观调查报告</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首都经济贸易大学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大学生社会主义核心价值观培育与践行实效性研究</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北京电子科技职业学院</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关于北京市高职生政治心理的调查研究</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外交学院</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在校大学生阅读模式与文化生活调研报告</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251520" y="72453"/>
            <a:ext cx="5873055" cy="460375"/>
          </a:xfrm>
          <a:prstGeom prst="rect">
            <a:avLst/>
          </a:prstGeom>
          <a:noFill/>
        </p:spPr>
        <p:txBody>
          <a:bodyPr wrap="square" rtlCol="0">
            <a:spAutoFit/>
          </a:bodyPr>
          <a:lstStyle/>
          <a:p>
            <a:r>
              <a:rPr lang="en-US" altLang="zh-CN" sz="2400" b="1" kern="0" dirty="0" smtClean="0">
                <a:solidFill>
                  <a:prstClr val="white"/>
                </a:solidFill>
                <a:latin typeface="微软雅黑" panose="020B0503020204020204" pitchFamily="34" charset="-122"/>
                <a:ea typeface="微软雅黑" panose="020B0503020204020204" pitchFamily="34" charset="-122"/>
              </a:rPr>
              <a:t>3.</a:t>
            </a:r>
            <a:r>
              <a:rPr lang="zh-CN" altLang="en-US" sz="2400" b="1" kern="0" dirty="0" smtClean="0">
                <a:solidFill>
                  <a:prstClr val="white"/>
                </a:solidFill>
                <a:latin typeface="微软雅黑" panose="020B0503020204020204" pitchFamily="34" charset="-122"/>
                <a:ea typeface="微软雅黑" panose="020B0503020204020204" pitchFamily="34" charset="-122"/>
              </a:rPr>
              <a:t>聚焦“三农”与精准扶贫（</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表格 2"/>
          <p:cNvGraphicFramePr>
            <a:graphicFrameLocks noGrp="1"/>
          </p:cNvGraphicFramePr>
          <p:nvPr/>
        </p:nvGraphicFramePr>
        <p:xfrm>
          <a:off x="107504" y="625253"/>
          <a:ext cx="8922021" cy="4483428"/>
        </p:xfrm>
        <a:graphic>
          <a:graphicData uri="http://schemas.openxmlformats.org/drawingml/2006/table">
            <a:tbl>
              <a:tblPr firstRow="1" firstCol="1" bandRow="1">
                <a:tableStyleId>{5C22544A-7EE6-4342-B048-85BDC9FD1C3A}</a:tableStyleId>
              </a:tblPr>
              <a:tblGrid>
                <a:gridCol w="1199701"/>
                <a:gridCol w="2007128"/>
                <a:gridCol w="5715192"/>
              </a:tblGrid>
              <a:tr h="298490">
                <a:tc>
                  <a:txBody>
                    <a:bodyPr/>
                    <a:lstStyle/>
                    <a:p>
                      <a:pPr algn="ctr">
                        <a:spcAft>
                          <a:spcPts val="0"/>
                        </a:spcAft>
                      </a:pPr>
                      <a:r>
                        <a:rPr lang="zh-CN" sz="2000" b="1" kern="100" dirty="0">
                          <a:effectLst/>
                        </a:rPr>
                        <a:t>奖项</a:t>
                      </a:r>
                      <a:endParaRPr lang="zh-CN" sz="2000" b="1"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effectLst/>
                        </a:rPr>
                        <a:t>学校</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effectLst/>
                        </a:rPr>
                        <a:t>选题</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r>
              <a:tr h="648914">
                <a:tc>
                  <a:txBody>
                    <a:bodyPr/>
                    <a:lstStyle/>
                    <a:p>
                      <a:pPr algn="ctr">
                        <a:spcAft>
                          <a:spcPts val="0"/>
                        </a:spcAft>
                      </a:pPr>
                      <a:r>
                        <a:rPr lang="zh-CN" sz="2000" b="1" kern="100" dirty="0">
                          <a:effectLst/>
                        </a:rPr>
                        <a:t>特等奖</a:t>
                      </a:r>
                      <a:endParaRPr lang="zh-CN" sz="2000" b="1"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solidFill>
                            <a:srgbClr val="FF0000"/>
                          </a:solidFill>
                          <a:effectLst/>
                        </a:rPr>
                        <a:t>北京师范大学</a:t>
                      </a:r>
                      <a:endParaRPr lang="zh-CN" sz="2000" b="1" kern="10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dirty="0">
                          <a:solidFill>
                            <a:srgbClr val="FF0000"/>
                          </a:solidFill>
                          <a:effectLst/>
                        </a:rPr>
                        <a:t>精准扶贫政策的创新性实践——基于重庆市“网上村庄”平台的调查研究</a:t>
                      </a:r>
                      <a:endParaRPr lang="zh-CN" sz="2000" b="1"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r>
              <a:tr h="648914">
                <a:tc>
                  <a:txBody>
                    <a:bodyPr/>
                    <a:lstStyle/>
                    <a:p>
                      <a:pPr algn="ctr">
                        <a:spcAft>
                          <a:spcPts val="0"/>
                        </a:spcAft>
                      </a:pPr>
                      <a:r>
                        <a:rPr lang="zh-CN" sz="2000" b="1" kern="100">
                          <a:effectLst/>
                        </a:rPr>
                        <a:t>特等奖</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effectLst/>
                        </a:rPr>
                        <a:t>北京工业大学</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dirty="0">
                          <a:effectLst/>
                        </a:rPr>
                        <a:t>新型农村合作医疗制度背景下老年群体参与状况调查——以东泊庄村与打水鞍村为例</a:t>
                      </a:r>
                      <a:endParaRPr lang="zh-CN" sz="2000" b="1" kern="100" dirty="0">
                        <a:effectLst/>
                        <a:latin typeface="Calibri" panose="020F0502020204030204"/>
                        <a:ea typeface="宋体" panose="02010600030101010101" pitchFamily="2" charset="-122"/>
                        <a:cs typeface="Times New Roman" panose="02020603050405020304"/>
                      </a:endParaRPr>
                    </a:p>
                  </a:txBody>
                  <a:tcPr marL="68580" marR="68580" marT="0" marB="0"/>
                </a:tc>
              </a:tr>
              <a:tr h="596980">
                <a:tc>
                  <a:txBody>
                    <a:bodyPr/>
                    <a:lstStyle/>
                    <a:p>
                      <a:pPr algn="ctr">
                        <a:spcAft>
                          <a:spcPts val="0"/>
                        </a:spcAft>
                      </a:pPr>
                      <a:r>
                        <a:rPr lang="zh-CN" sz="2000" b="1" kern="100">
                          <a:effectLst/>
                        </a:rPr>
                        <a:t>一等奖</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solidFill>
                            <a:srgbClr val="FF0000"/>
                          </a:solidFill>
                          <a:effectLst/>
                        </a:rPr>
                        <a:t>中国农业大学</a:t>
                      </a:r>
                      <a:endParaRPr lang="zh-CN" sz="2000" b="1" kern="10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dirty="0">
                          <a:solidFill>
                            <a:srgbClr val="FF0000"/>
                          </a:solidFill>
                          <a:effectLst/>
                        </a:rPr>
                        <a:t>全面从严治党背景下农村基层党建现状调查与思考</a:t>
                      </a:r>
                      <a:endParaRPr lang="zh-CN" sz="2000" b="1"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r>
              <a:tr h="973372">
                <a:tc>
                  <a:txBody>
                    <a:bodyPr/>
                    <a:lstStyle/>
                    <a:p>
                      <a:pPr algn="ctr">
                        <a:spcAft>
                          <a:spcPts val="0"/>
                        </a:spcAft>
                      </a:pPr>
                      <a:r>
                        <a:rPr lang="zh-CN" sz="2000" b="1" kern="100">
                          <a:effectLst/>
                        </a:rPr>
                        <a:t>一等奖</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effectLst/>
                        </a:rPr>
                        <a:t>中央民族大学</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2000" b="1" kern="100" dirty="0">
                          <a:effectLst/>
                        </a:rPr>
                        <a:t>PPT</a:t>
                      </a:r>
                      <a:r>
                        <a:rPr lang="zh-CN" sz="2000" b="1" kern="100" dirty="0">
                          <a:effectLst/>
                        </a:rPr>
                        <a:t>（</a:t>
                      </a:r>
                      <a:r>
                        <a:rPr lang="en-US" sz="2000" b="1" kern="100" dirty="0">
                          <a:effectLst/>
                        </a:rPr>
                        <a:t>pro-poor-tourism</a:t>
                      </a:r>
                      <a:r>
                        <a:rPr lang="zh-CN" sz="2000" b="1" kern="100" dirty="0">
                          <a:effectLst/>
                        </a:rPr>
                        <a:t>）模式在国家级贫困地区推广应用的可能性研究——以重庆市黔江区的旅游扶贫发展为例</a:t>
                      </a:r>
                      <a:endParaRPr lang="zh-CN" sz="2000" b="1" kern="100" dirty="0">
                        <a:effectLst/>
                        <a:latin typeface="Calibri" panose="020F0502020204030204"/>
                        <a:ea typeface="宋体" panose="02010600030101010101" pitchFamily="2" charset="-122"/>
                        <a:cs typeface="Times New Roman" panose="02020603050405020304"/>
                      </a:endParaRPr>
                    </a:p>
                  </a:txBody>
                  <a:tcPr marL="68580" marR="68580" marT="0" marB="0"/>
                </a:tc>
              </a:tr>
              <a:tr h="648914">
                <a:tc>
                  <a:txBody>
                    <a:bodyPr/>
                    <a:lstStyle/>
                    <a:p>
                      <a:pPr algn="ctr">
                        <a:spcAft>
                          <a:spcPts val="0"/>
                        </a:spcAft>
                      </a:pPr>
                      <a:r>
                        <a:rPr lang="zh-CN" sz="2000" b="1" kern="100">
                          <a:effectLst/>
                        </a:rPr>
                        <a:t>一等奖</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solidFill>
                            <a:srgbClr val="FF0000"/>
                          </a:solidFill>
                          <a:effectLst/>
                        </a:rPr>
                        <a:t>北京农学院</a:t>
                      </a:r>
                      <a:endParaRPr lang="zh-CN" sz="2000" b="1" kern="10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dirty="0">
                          <a:solidFill>
                            <a:srgbClr val="FF0000"/>
                          </a:solidFill>
                          <a:effectLst/>
                        </a:rPr>
                        <a:t>北京京郊农村艺术团的传承与发展——以昌平区流村镇为例</a:t>
                      </a:r>
                      <a:endParaRPr lang="zh-CN" sz="2000" b="1"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r>
              <a:tr h="648914">
                <a:tc>
                  <a:txBody>
                    <a:bodyPr/>
                    <a:lstStyle/>
                    <a:p>
                      <a:pPr algn="ctr">
                        <a:spcAft>
                          <a:spcPts val="0"/>
                        </a:spcAft>
                      </a:pPr>
                      <a:r>
                        <a:rPr lang="zh-CN" sz="2000" b="1" kern="100">
                          <a:effectLst/>
                        </a:rPr>
                        <a:t>二等奖</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a:effectLst/>
                        </a:rPr>
                        <a:t>中国人民大学</a:t>
                      </a:r>
                      <a:endParaRPr lang="zh-CN" sz="2000" b="1"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zh-CN" sz="2000" b="1" kern="100" dirty="0">
                          <a:effectLst/>
                        </a:rPr>
                        <a:t>麦田正需要守望者——关于农村创业创新建设的调研与思考</a:t>
                      </a:r>
                      <a:endParaRPr lang="zh-CN" sz="2000" b="1"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251520" y="72453"/>
            <a:ext cx="5873055" cy="46037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聚焦“三农”与精准扶贫（</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表格 1"/>
          <p:cNvGraphicFramePr>
            <a:graphicFrameLocks noGrp="1"/>
          </p:cNvGraphicFramePr>
          <p:nvPr/>
        </p:nvGraphicFramePr>
        <p:xfrm>
          <a:off x="251520" y="599587"/>
          <a:ext cx="8640960" cy="4641878"/>
        </p:xfrm>
        <a:graphic>
          <a:graphicData uri="http://schemas.openxmlformats.org/drawingml/2006/table">
            <a:tbl>
              <a:tblPr firstRow="1" firstCol="1" bandRow="1">
                <a:tableStyleId>{5C22544A-7EE6-4342-B048-85BDC9FD1C3A}</a:tableStyleId>
              </a:tblPr>
              <a:tblGrid>
                <a:gridCol w="1161907"/>
                <a:gridCol w="1943900"/>
                <a:gridCol w="5535153"/>
              </a:tblGrid>
              <a:tr h="457883">
                <a:tc>
                  <a:txBody>
                    <a:bodyPr/>
                    <a:lstStyle/>
                    <a:p>
                      <a:pPr algn="ctr">
                        <a:spcAft>
                          <a:spcPts val="0"/>
                        </a:spcAft>
                      </a:pPr>
                      <a:r>
                        <a:rPr lang="zh-CN" sz="2000" kern="100">
                          <a:effectLst/>
                          <a:latin typeface="黑体" panose="02010609060101010101" pitchFamily="49" charset="-122"/>
                          <a:ea typeface="黑体" panose="02010609060101010101" pitchFamily="49" charset="-122"/>
                        </a:rPr>
                        <a:t>奖项</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学校</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选题</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457883">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solidFill>
                            <a:srgbClr val="FF0000"/>
                          </a:solidFill>
                          <a:effectLst/>
                          <a:latin typeface="黑体" panose="02010609060101010101" pitchFamily="49" charset="-122"/>
                          <a:ea typeface="黑体" panose="02010609060101010101" pitchFamily="49" charset="-122"/>
                        </a:rPr>
                        <a:t>中国农业大学</a:t>
                      </a:r>
                      <a:endParaRPr lang="zh-CN" sz="20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solidFill>
                            <a:srgbClr val="FF0000"/>
                          </a:solidFill>
                          <a:effectLst/>
                          <a:latin typeface="黑体" panose="02010609060101010101" pitchFamily="49" charset="-122"/>
                          <a:ea typeface="黑体" panose="02010609060101010101" pitchFamily="49" charset="-122"/>
                        </a:rPr>
                        <a:t>我国农村家庭伦理现状调查</a:t>
                      </a:r>
                      <a:endParaRPr lang="zh-CN" sz="20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457883">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中国政法大学</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effectLst/>
                          <a:latin typeface="黑体" panose="02010609060101010101" pitchFamily="49" charset="-122"/>
                          <a:ea typeface="黑体" panose="02010609060101010101" pitchFamily="49" charset="-122"/>
                        </a:rPr>
                        <a:t>大学生村官在精准扶贫中的作用、困境及对策研究</a:t>
                      </a:r>
                      <a:endParaRPr lang="zh-CN" sz="20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915768">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solidFill>
                            <a:srgbClr val="FF0000"/>
                          </a:solidFill>
                          <a:effectLst/>
                          <a:latin typeface="黑体" panose="02010609060101010101" pitchFamily="49" charset="-122"/>
                          <a:ea typeface="黑体" panose="02010609060101010101" pitchFamily="49" charset="-122"/>
                        </a:rPr>
                        <a:t>北京体育大学</a:t>
                      </a:r>
                      <a:endParaRPr lang="zh-CN" sz="20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solidFill>
                            <a:srgbClr val="FF0000"/>
                          </a:solidFill>
                          <a:effectLst/>
                          <a:latin typeface="黑体" panose="02010609060101010101" pitchFamily="49" charset="-122"/>
                          <a:ea typeface="黑体" panose="02010609060101010101" pitchFamily="49" charset="-122"/>
                        </a:rPr>
                        <a:t>西南少数民族地区脱贫攻坚政策实施情况研究——以重庆市石柱土家族自治县产业综合开发为例</a:t>
                      </a:r>
                      <a:endParaRPr lang="zh-CN" sz="20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915768">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北京信息科技大学</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effectLst/>
                          <a:latin typeface="黑体" panose="02010609060101010101" pitchFamily="49" charset="-122"/>
                          <a:ea typeface="黑体" panose="02010609060101010101" pitchFamily="49" charset="-122"/>
                        </a:rPr>
                        <a:t>辽宁凤城大梨树村“干”字精神调研报告</a:t>
                      </a:r>
                      <a:endParaRPr lang="zh-CN" sz="20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457883">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solidFill>
                            <a:srgbClr val="FF0000"/>
                          </a:solidFill>
                          <a:effectLst/>
                          <a:latin typeface="黑体" panose="02010609060101010101" pitchFamily="49" charset="-122"/>
                          <a:ea typeface="黑体" panose="02010609060101010101" pitchFamily="49" charset="-122"/>
                        </a:rPr>
                        <a:t>中国戏曲学院</a:t>
                      </a:r>
                      <a:endParaRPr lang="zh-CN" sz="20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solidFill>
                            <a:srgbClr val="FF0000"/>
                          </a:solidFill>
                          <a:effectLst/>
                          <a:latin typeface="黑体" panose="02010609060101010101" pitchFamily="49" charset="-122"/>
                          <a:ea typeface="黑体" panose="02010609060101010101" pitchFamily="49" charset="-122"/>
                        </a:rPr>
                        <a:t>浅谈文化产业带入古镇对农村旅游业发展的影响</a:t>
                      </a:r>
                      <a:endParaRPr lang="zh-CN" sz="20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827093">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北京城市学院</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effectLst/>
                          <a:latin typeface="黑体" panose="02010609060101010101" pitchFamily="49" charset="-122"/>
                          <a:ea typeface="黑体" panose="02010609060101010101" pitchFamily="49" charset="-122"/>
                        </a:rPr>
                        <a:t>基于精准扶贫政策下对贫困地区现状及政策实施效果的调研——以内蒙古巴林左旗衙门庙村为例</a:t>
                      </a:r>
                      <a:endParaRPr lang="zh-CN" sz="20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9" name="文本框 32"/>
          <p:cNvSpPr txBox="1"/>
          <p:nvPr/>
        </p:nvSpPr>
        <p:spPr>
          <a:xfrm>
            <a:off x="179512" y="72453"/>
            <a:ext cx="8136904" cy="460375"/>
          </a:xfrm>
          <a:prstGeom prst="rect">
            <a:avLst/>
          </a:prstGeom>
          <a:noFill/>
        </p:spPr>
        <p:txBody>
          <a:bodyPr wrap="square" rtlCol="0">
            <a:spAutoFit/>
          </a:bodyPr>
          <a:lstStyle/>
          <a:p>
            <a:r>
              <a:rPr lang="en-US" altLang="zh-CN" sz="2400" b="1" kern="0" dirty="0" smtClean="0">
                <a:solidFill>
                  <a:prstClr val="white"/>
                </a:solidFill>
                <a:latin typeface="微软雅黑" panose="020B0503020204020204" pitchFamily="34" charset="-122"/>
                <a:ea typeface="微软雅黑" panose="020B0503020204020204" pitchFamily="34" charset="-122"/>
              </a:rPr>
              <a:t>4.</a:t>
            </a:r>
            <a:r>
              <a:rPr lang="zh-CN" altLang="en-US" sz="2400" b="1" kern="0" dirty="0" smtClean="0">
                <a:solidFill>
                  <a:prstClr val="white"/>
                </a:solidFill>
                <a:latin typeface="微软雅黑" panose="020B0503020204020204" pitchFamily="34" charset="-122"/>
                <a:ea typeface="微软雅黑" panose="020B0503020204020204" pitchFamily="34" charset="-122"/>
              </a:rPr>
              <a:t>传统文化、红色文化与社会主义先进文化（</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861581" y="87526"/>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表格 2"/>
          <p:cNvGraphicFramePr>
            <a:graphicFrameLocks noGrp="1"/>
          </p:cNvGraphicFramePr>
          <p:nvPr/>
        </p:nvGraphicFramePr>
        <p:xfrm>
          <a:off x="179512" y="599584"/>
          <a:ext cx="8784976" cy="4578840"/>
        </p:xfrm>
        <a:graphic>
          <a:graphicData uri="http://schemas.openxmlformats.org/drawingml/2006/table">
            <a:tbl>
              <a:tblPr firstRow="1" firstCol="1" bandRow="1">
                <a:tableStyleId>{5C22544A-7EE6-4342-B048-85BDC9FD1C3A}</a:tableStyleId>
              </a:tblPr>
              <a:tblGrid>
                <a:gridCol w="1181273"/>
                <a:gridCol w="1976298"/>
                <a:gridCol w="5627405"/>
              </a:tblGrid>
              <a:tr h="327025">
                <a:tc>
                  <a:txBody>
                    <a:bodyPr/>
                    <a:lstStyle/>
                    <a:p>
                      <a:pPr algn="ctr">
                        <a:spcAft>
                          <a:spcPts val="0"/>
                        </a:spcAft>
                      </a:pPr>
                      <a:r>
                        <a:rPr lang="zh-CN" sz="1800" kern="100">
                          <a:effectLst/>
                          <a:latin typeface="黑体" panose="02010609060101010101" pitchFamily="49" charset="-122"/>
                          <a:ea typeface="黑体" panose="02010609060101010101" pitchFamily="49" charset="-122"/>
                        </a:rPr>
                        <a:t>奖项</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学校</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选题</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4120">
                <a:tc>
                  <a:txBody>
                    <a:bodyPr/>
                    <a:lstStyle/>
                    <a:p>
                      <a:pPr algn="ctr">
                        <a:spcAft>
                          <a:spcPts val="0"/>
                        </a:spcAft>
                      </a:pPr>
                      <a:r>
                        <a:rPr lang="zh-CN" sz="1800" kern="100">
                          <a:effectLst/>
                          <a:latin typeface="黑体" panose="02010609060101010101" pitchFamily="49" charset="-122"/>
                          <a:ea typeface="黑体" panose="02010609060101010101" pitchFamily="49" charset="-122"/>
                        </a:rPr>
                        <a:t>特等奖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北京科技大学</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中国革命精神的当代价值及实现路径研究——以沂蒙精神为例</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4120">
                <a:tc>
                  <a:txBody>
                    <a:bodyPr/>
                    <a:lstStyle/>
                    <a:p>
                      <a:pPr algn="ctr">
                        <a:spcAft>
                          <a:spcPts val="0"/>
                        </a:spcAft>
                      </a:pPr>
                      <a:r>
                        <a:rPr lang="zh-CN" sz="1800" kern="100">
                          <a:effectLst/>
                          <a:latin typeface="黑体" panose="02010609060101010101" pitchFamily="49" charset="-122"/>
                          <a:ea typeface="黑体" panose="02010609060101010101" pitchFamily="49" charset="-122"/>
                        </a:rPr>
                        <a:t>特等奖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中国传媒大学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方寸之间传播古今大义：在北京科举匾额博物馆“寻找社会主义核心价值观”的主题活动实践</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4120">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北京师范大学</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“献礼建军九十周年”——北京师范大学新疆兵团调研队</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4120">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中国传媒大学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实体博物馆与数字博物馆联动在传统文化传承保护中的应用——以刺绣工艺为例</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4120">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北京电子科技职业学院</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高职生社会主义核心价值观认同现状调查报告——以北京电子科技职业学院为例</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27060">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北京科技大学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重温红色记忆，传承抗联精神</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54120">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北京化工大学</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让文化传承更具活力——皖南地区非物质文化遗产传承现状调研报告</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9" name="文本框 32"/>
          <p:cNvSpPr txBox="1"/>
          <p:nvPr/>
        </p:nvSpPr>
        <p:spPr>
          <a:xfrm>
            <a:off x="179512" y="72453"/>
            <a:ext cx="8136904" cy="46037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传统文化、红色文化与社会主义先进文化（</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表格 1"/>
          <p:cNvGraphicFramePr>
            <a:graphicFrameLocks noGrp="1"/>
          </p:cNvGraphicFramePr>
          <p:nvPr/>
        </p:nvGraphicFramePr>
        <p:xfrm>
          <a:off x="179512" y="599585"/>
          <a:ext cx="8856984" cy="4578839"/>
        </p:xfrm>
        <a:graphic>
          <a:graphicData uri="http://schemas.openxmlformats.org/drawingml/2006/table">
            <a:tbl>
              <a:tblPr firstRow="1" firstCol="1" bandRow="1">
                <a:tableStyleId>{5C22544A-7EE6-4342-B048-85BDC9FD1C3A}</a:tableStyleId>
              </a:tblPr>
              <a:tblGrid>
                <a:gridCol w="1190955"/>
                <a:gridCol w="1992497"/>
                <a:gridCol w="5673532"/>
              </a:tblGrid>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奖项</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学校</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选题</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北京语言大学</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建军九十周年北京地区革命先辈老兵专访——在交流中透视军人群体和革命历史，革命精神继承发扬与创新</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北京理工大学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红色文化视域下大学生理想信念教育探究——以延安精神为例</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国际关系学院</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羌族非物质文化遗产的保护与传承</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52218">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北京印刷学院</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山东省红色印刷文化的调查研究</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中国戏曲学院</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大力推动传统戏曲艺术发展 促进中华优秀传统文化弘扬和传承——基于有关传统戏曲艺术发展</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首都经济贸易大学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大学生社会主义核心价值观培育与践行实效性研究</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70443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solidFill>
                            <a:srgbClr val="FF0000"/>
                          </a:solidFill>
                          <a:effectLst/>
                          <a:latin typeface="黑体" panose="02010609060101010101" pitchFamily="49" charset="-122"/>
                          <a:ea typeface="黑体" panose="02010609060101010101" pitchFamily="49" charset="-122"/>
                        </a:rPr>
                        <a:t>北京青年政治学院</a:t>
                      </a:r>
                      <a:endParaRPr lang="zh-CN" sz="18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国之干城忠诚在 薪火相传</a:t>
                      </a:r>
                      <a:r>
                        <a:rPr lang="en-US" sz="1800" kern="100" dirty="0">
                          <a:solidFill>
                            <a:srgbClr val="FF0000"/>
                          </a:solidFill>
                          <a:effectLst/>
                          <a:latin typeface="黑体" panose="02010609060101010101" pitchFamily="49" charset="-122"/>
                          <a:ea typeface="黑体" panose="02010609060101010101" pitchFamily="49" charset="-122"/>
                        </a:rPr>
                        <a:t>90</a:t>
                      </a:r>
                      <a:r>
                        <a:rPr lang="zh-CN" sz="1800" kern="100" dirty="0">
                          <a:solidFill>
                            <a:srgbClr val="FF0000"/>
                          </a:solidFill>
                          <a:effectLst/>
                          <a:latin typeface="黑体" panose="02010609060101010101" pitchFamily="49" charset="-122"/>
                          <a:ea typeface="黑体" panose="02010609060101010101" pitchFamily="49" charset="-122"/>
                        </a:rPr>
                        <a:t>年——中国人民子弟兵革命精神品质代际传承研究</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流程图: 过程 9"/>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11" name="文本框 32"/>
          <p:cNvSpPr txBox="1"/>
          <p:nvPr/>
        </p:nvSpPr>
        <p:spPr>
          <a:xfrm>
            <a:off x="395536" y="72453"/>
            <a:ext cx="5729039" cy="460375"/>
          </a:xfrm>
          <a:prstGeom prst="rect">
            <a:avLst/>
          </a:prstGeom>
          <a:noFill/>
        </p:spPr>
        <p:txBody>
          <a:bodyPr wrap="square" rtlCol="0">
            <a:spAutoFit/>
          </a:bodyPr>
          <a:lstStyle/>
          <a:p>
            <a:r>
              <a:rPr lang="en-US" altLang="zh-CN" sz="2400" b="1" kern="0" dirty="0" smtClean="0">
                <a:solidFill>
                  <a:prstClr val="white"/>
                </a:solidFill>
                <a:latin typeface="微软雅黑" panose="020B0503020204020204" pitchFamily="34" charset="-122"/>
                <a:ea typeface="微软雅黑" panose="020B0503020204020204" pitchFamily="34" charset="-122"/>
              </a:rPr>
              <a:t>5.</a:t>
            </a:r>
            <a:r>
              <a:rPr lang="zh-CN" altLang="en-US" sz="2400" b="1" kern="0" dirty="0" smtClean="0">
                <a:solidFill>
                  <a:prstClr val="white"/>
                </a:solidFill>
                <a:latin typeface="微软雅黑" panose="020B0503020204020204" pitchFamily="34" charset="-122"/>
                <a:ea typeface="微软雅黑" panose="020B0503020204020204" pitchFamily="34" charset="-122"/>
              </a:rPr>
              <a:t>与思政课程建设相关（</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2"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表格 2"/>
          <p:cNvGraphicFramePr>
            <a:graphicFrameLocks noGrp="1"/>
          </p:cNvGraphicFramePr>
          <p:nvPr/>
        </p:nvGraphicFramePr>
        <p:xfrm>
          <a:off x="323528" y="620067"/>
          <a:ext cx="8496944" cy="4530622"/>
        </p:xfrm>
        <a:graphic>
          <a:graphicData uri="http://schemas.openxmlformats.org/drawingml/2006/table">
            <a:tbl>
              <a:tblPr firstRow="1" firstCol="1" bandRow="1">
                <a:tableStyleId>{5C22544A-7EE6-4342-B048-85BDC9FD1C3A}</a:tableStyleId>
              </a:tblPr>
              <a:tblGrid>
                <a:gridCol w="1142542"/>
                <a:gridCol w="1911501"/>
                <a:gridCol w="5442901"/>
              </a:tblGrid>
              <a:tr h="560146">
                <a:tc>
                  <a:txBody>
                    <a:bodyPr/>
                    <a:lstStyle/>
                    <a:p>
                      <a:pPr algn="ctr">
                        <a:spcAft>
                          <a:spcPts val="0"/>
                        </a:spcAft>
                      </a:pPr>
                      <a:r>
                        <a:rPr lang="zh-CN" sz="2000" kern="100" dirty="0">
                          <a:effectLst/>
                          <a:latin typeface="黑体" panose="02010609060101010101" pitchFamily="49" charset="-122"/>
                          <a:ea typeface="黑体" panose="02010609060101010101" pitchFamily="49" charset="-122"/>
                        </a:rPr>
                        <a:t>奖项</a:t>
                      </a:r>
                      <a:endParaRPr lang="zh-CN" sz="20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学校</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选题</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60146">
                <a:tc>
                  <a:txBody>
                    <a:bodyPr/>
                    <a:lstStyle/>
                    <a:p>
                      <a:pPr algn="ctr">
                        <a:spcAft>
                          <a:spcPts val="0"/>
                        </a:spcAft>
                      </a:pPr>
                      <a:r>
                        <a:rPr lang="zh-CN" sz="2000" kern="100">
                          <a:effectLst/>
                          <a:latin typeface="黑体" panose="02010609060101010101" pitchFamily="49" charset="-122"/>
                          <a:ea typeface="黑体" panose="02010609060101010101" pitchFamily="49" charset="-122"/>
                        </a:rPr>
                        <a:t>特等奖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solidFill>
                            <a:srgbClr val="FF0000"/>
                          </a:solidFill>
                          <a:effectLst/>
                          <a:latin typeface="黑体" panose="02010609060101010101" pitchFamily="49" charset="-122"/>
                          <a:ea typeface="黑体" panose="02010609060101010101" pitchFamily="49" charset="-122"/>
                        </a:rPr>
                        <a:t>北京林业大学</a:t>
                      </a:r>
                      <a:endParaRPr lang="zh-CN" sz="20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solidFill>
                            <a:srgbClr val="FF0000"/>
                          </a:solidFill>
                          <a:effectLst/>
                          <a:latin typeface="黑体" panose="02010609060101010101" pitchFamily="49" charset="-122"/>
                          <a:ea typeface="黑体" panose="02010609060101010101" pitchFamily="49" charset="-122"/>
                        </a:rPr>
                        <a:t>“</a:t>
                      </a:r>
                      <a:r>
                        <a:rPr lang="en-US" sz="2000" kern="100" dirty="0">
                          <a:solidFill>
                            <a:srgbClr val="FF0000"/>
                          </a:solidFill>
                          <a:effectLst/>
                          <a:latin typeface="黑体" panose="02010609060101010101" pitchFamily="49" charset="-122"/>
                          <a:ea typeface="黑体" panose="02010609060101010101" pitchFamily="49" charset="-122"/>
                        </a:rPr>
                        <a:t>95</a:t>
                      </a:r>
                      <a:r>
                        <a:rPr lang="zh-CN" sz="2000" kern="100" dirty="0">
                          <a:solidFill>
                            <a:srgbClr val="FF0000"/>
                          </a:solidFill>
                          <a:effectLst/>
                          <a:latin typeface="黑体" panose="02010609060101010101" pitchFamily="49" charset="-122"/>
                          <a:ea typeface="黑体" panose="02010609060101010101" pitchFamily="49" charset="-122"/>
                        </a:rPr>
                        <a:t>后”大学生马克思主义理论素养调查研究</a:t>
                      </a:r>
                      <a:endParaRPr lang="zh-CN" sz="20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1120292">
                <a:tc>
                  <a:txBody>
                    <a:bodyPr/>
                    <a:lstStyle/>
                    <a:p>
                      <a:pPr algn="ctr">
                        <a:spcAft>
                          <a:spcPts val="0"/>
                        </a:spcAft>
                      </a:pPr>
                      <a:r>
                        <a:rPr lang="zh-CN" sz="2000" kern="100">
                          <a:effectLst/>
                          <a:latin typeface="黑体" panose="02010609060101010101" pitchFamily="49" charset="-122"/>
                          <a:ea typeface="黑体" panose="02010609060101010101" pitchFamily="49" charset="-122"/>
                        </a:rPr>
                        <a:t>一等奖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北京青年政治学院</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大学生思想政治理论课网络教学平台使用现状与对策调查研究报告</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60146">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solidFill>
                            <a:srgbClr val="FF0000"/>
                          </a:solidFill>
                          <a:effectLst/>
                          <a:latin typeface="黑体" panose="02010609060101010101" pitchFamily="49" charset="-122"/>
                          <a:ea typeface="黑体" panose="02010609060101010101" pitchFamily="49" charset="-122"/>
                        </a:rPr>
                        <a:t>北京邮电大学</a:t>
                      </a:r>
                      <a:endParaRPr lang="zh-CN" sz="20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en-US" sz="2000" kern="100" dirty="0">
                          <a:solidFill>
                            <a:srgbClr val="FF0000"/>
                          </a:solidFill>
                          <a:effectLst/>
                          <a:latin typeface="黑体" panose="02010609060101010101" pitchFamily="49" charset="-122"/>
                          <a:ea typeface="黑体" panose="02010609060101010101" pitchFamily="49" charset="-122"/>
                        </a:rPr>
                        <a:t>95</a:t>
                      </a:r>
                      <a:r>
                        <a:rPr lang="zh-CN" sz="2000" kern="100" dirty="0">
                          <a:solidFill>
                            <a:srgbClr val="FF0000"/>
                          </a:solidFill>
                          <a:effectLst/>
                          <a:latin typeface="黑体" panose="02010609060101010101" pitchFamily="49" charset="-122"/>
                          <a:ea typeface="黑体" panose="02010609060101010101" pitchFamily="49" charset="-122"/>
                        </a:rPr>
                        <a:t>后大学生马克思主义信仰现状的调查研究</a:t>
                      </a:r>
                      <a:endParaRPr lang="zh-CN" sz="20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560146">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中国音乐学院</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effectLst/>
                          <a:latin typeface="黑体" panose="02010609060101010101" pitchFamily="49" charset="-122"/>
                          <a:ea typeface="黑体" panose="02010609060101010101" pitchFamily="49" charset="-122"/>
                        </a:rPr>
                        <a:t>怀古思今——思想道德修养与法律基础社会实践报告</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1120292">
                <a:tc>
                  <a:txBody>
                    <a:bodyPr/>
                    <a:lstStyle/>
                    <a:p>
                      <a:pPr algn="ctr">
                        <a:spcAft>
                          <a:spcPts val="0"/>
                        </a:spcAft>
                      </a:pPr>
                      <a:r>
                        <a:rPr lang="zh-CN" sz="2000" kern="100">
                          <a:effectLst/>
                          <a:latin typeface="黑体" panose="02010609060101010101" pitchFamily="49" charset="-122"/>
                          <a:ea typeface="黑体" panose="02010609060101010101" pitchFamily="49" charset="-122"/>
                        </a:rPr>
                        <a:t>二等奖</a:t>
                      </a:r>
                      <a:endParaRPr lang="zh-CN" sz="20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a:solidFill>
                            <a:srgbClr val="FF0000"/>
                          </a:solidFill>
                          <a:effectLst/>
                          <a:latin typeface="黑体" panose="02010609060101010101" pitchFamily="49" charset="-122"/>
                          <a:ea typeface="黑体" panose="02010609060101010101" pitchFamily="49" charset="-122"/>
                        </a:rPr>
                        <a:t>北京电子科技职业学院</a:t>
                      </a:r>
                      <a:endParaRPr lang="zh-CN" sz="2000" kern="10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2000" kern="100" dirty="0">
                          <a:solidFill>
                            <a:srgbClr val="FF0000"/>
                          </a:solidFill>
                          <a:effectLst/>
                          <a:latin typeface="黑体" panose="02010609060101010101" pitchFamily="49" charset="-122"/>
                          <a:ea typeface="黑体" panose="02010609060101010101" pitchFamily="49" charset="-122"/>
                        </a:rPr>
                        <a:t>关于北京市高职生政治心理的调查研究</a:t>
                      </a:r>
                      <a:endParaRPr lang="zh-CN" sz="20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流程图: 过程 9"/>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11" name="文本框 32"/>
          <p:cNvSpPr txBox="1"/>
          <p:nvPr/>
        </p:nvSpPr>
        <p:spPr>
          <a:xfrm>
            <a:off x="251520" y="72453"/>
            <a:ext cx="5873055" cy="460375"/>
          </a:xfrm>
          <a:prstGeom prst="rect">
            <a:avLst/>
          </a:prstGeom>
          <a:noFill/>
        </p:spPr>
        <p:txBody>
          <a:bodyPr wrap="square" rtlCol="0">
            <a:spAutoFit/>
          </a:bodyPr>
          <a:lstStyle/>
          <a:p>
            <a:r>
              <a:rPr lang="en-US" altLang="zh-CN" sz="2400" b="1" kern="0" dirty="0" smtClean="0">
                <a:solidFill>
                  <a:prstClr val="white"/>
                </a:solidFill>
                <a:latin typeface="微软雅黑" panose="020B0503020204020204" pitchFamily="34" charset="-122"/>
                <a:ea typeface="微软雅黑" panose="020B0503020204020204" pitchFamily="34" charset="-122"/>
              </a:rPr>
              <a:t>6.</a:t>
            </a:r>
            <a:r>
              <a:rPr lang="zh-CN" altLang="en-US" sz="2400" b="1" kern="0" dirty="0" smtClean="0">
                <a:solidFill>
                  <a:prstClr val="white"/>
                </a:solidFill>
                <a:latin typeface="微软雅黑" panose="020B0503020204020204" pitchFamily="34" charset="-122"/>
                <a:ea typeface="微软雅黑" panose="020B0503020204020204" pitchFamily="34" charset="-122"/>
              </a:rPr>
              <a:t>时事与热点（</a:t>
            </a:r>
            <a:r>
              <a:rPr lang="en-US" altLang="zh-CN" sz="2400" b="1" kern="0" dirty="0" smtClean="0">
                <a:solidFill>
                  <a:prstClr val="white"/>
                </a:solidFill>
                <a:latin typeface="微软雅黑" panose="020B0503020204020204" pitchFamily="34" charset="-122"/>
                <a:ea typeface="微软雅黑" panose="020B0503020204020204" pitchFamily="34" charset="-122"/>
              </a:rPr>
              <a:t>2017</a:t>
            </a:r>
            <a:r>
              <a:rPr lang="zh-CN" altLang="en-US" sz="2400" b="1" kern="0" dirty="0" smtClean="0">
                <a:solidFill>
                  <a:prstClr val="white"/>
                </a:solidFill>
                <a:latin typeface="微软雅黑" panose="020B0503020204020204" pitchFamily="34" charset="-122"/>
                <a:ea typeface="微软雅黑" panose="020B0503020204020204" pitchFamily="34" charset="-122"/>
              </a:rPr>
              <a:t>）</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2"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graphicFrame>
        <p:nvGraphicFramePr>
          <p:cNvPr id="3" name="表格 2"/>
          <p:cNvGraphicFramePr>
            <a:graphicFrameLocks noGrp="1"/>
          </p:cNvGraphicFramePr>
          <p:nvPr/>
        </p:nvGraphicFramePr>
        <p:xfrm>
          <a:off x="251520" y="599584"/>
          <a:ext cx="8712968" cy="5115418"/>
        </p:xfrm>
        <a:graphic>
          <a:graphicData uri="http://schemas.openxmlformats.org/drawingml/2006/table">
            <a:tbl>
              <a:tblPr firstRow="1" firstCol="1" bandRow="1">
                <a:tableStyleId>{5C22544A-7EE6-4342-B048-85BDC9FD1C3A}</a:tableStyleId>
              </a:tblPr>
              <a:tblGrid>
                <a:gridCol w="1171590"/>
                <a:gridCol w="1960099"/>
                <a:gridCol w="5581279"/>
              </a:tblGrid>
              <a:tr h="319714">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奖项</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学校</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选题</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39427">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北京大学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新苏南模式下的苏州高新区“大数据</a:t>
                      </a:r>
                      <a:r>
                        <a:rPr lang="en-US" sz="1800" kern="100" dirty="0">
                          <a:solidFill>
                            <a:srgbClr val="FF0000"/>
                          </a:solidFill>
                          <a:effectLst/>
                          <a:latin typeface="黑体" panose="02010609060101010101" pitchFamily="49" charset="-122"/>
                          <a:ea typeface="黑体" panose="02010609060101010101" pitchFamily="49" charset="-122"/>
                        </a:rPr>
                        <a:t>+</a:t>
                      </a:r>
                      <a:r>
                        <a:rPr lang="zh-CN" sz="1800" kern="100" dirty="0">
                          <a:solidFill>
                            <a:srgbClr val="FF0000"/>
                          </a:solidFill>
                          <a:effectLst/>
                          <a:latin typeface="黑体" panose="02010609060101010101" pitchFamily="49" charset="-122"/>
                          <a:ea typeface="黑体" panose="02010609060101010101" pitchFamily="49" charset="-122"/>
                        </a:rPr>
                        <a:t>”产业竞争力刍议——基于</a:t>
                      </a:r>
                      <a:r>
                        <a:rPr lang="en-US" sz="1800" kern="100" dirty="0">
                          <a:solidFill>
                            <a:srgbClr val="FF0000"/>
                          </a:solidFill>
                          <a:effectLst/>
                          <a:latin typeface="黑体" panose="02010609060101010101" pitchFamily="49" charset="-122"/>
                          <a:ea typeface="黑体" panose="02010609060101010101" pitchFamily="49" charset="-122"/>
                        </a:rPr>
                        <a:t>2017</a:t>
                      </a:r>
                      <a:r>
                        <a:rPr lang="zh-CN" sz="1800" kern="100" dirty="0">
                          <a:solidFill>
                            <a:srgbClr val="FF0000"/>
                          </a:solidFill>
                          <a:effectLst/>
                          <a:latin typeface="黑体" panose="02010609060101010101" pitchFamily="49" charset="-122"/>
                          <a:ea typeface="黑体" panose="02010609060101010101" pitchFamily="49" charset="-122"/>
                        </a:rPr>
                        <a:t>北京大学赴苏州实践团实地调研</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39427">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北京师范大学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党性教育在地方党校开展情况分析——以广安为中心的考察</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19714">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中国农业大学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全面从严治党背景下农村基层党建现状调查与思考</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39427">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effectLst/>
                          <a:latin typeface="黑体" panose="02010609060101010101" pitchFamily="49" charset="-122"/>
                          <a:ea typeface="黑体" panose="02010609060101010101" pitchFamily="49" charset="-122"/>
                        </a:rPr>
                        <a:t>北京交通大学</a:t>
                      </a:r>
                      <a:endParaRPr lang="zh-CN" sz="1800" kern="100" dirty="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丝路魂萦绕千里 薪火相传铸国梦——“一带一路”战略对西部地区的影响研究</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39427">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北京石油化工学院</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守护碧波绿水，共建美好新生态——雄安新区白洋淀水环境现状调查及对策分析</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19714">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北京舞蹈学院</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针对城市艺术教育现状的实践调查</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39427">
                <a:tc>
                  <a:txBody>
                    <a:bodyPr/>
                    <a:lstStyle/>
                    <a:p>
                      <a:pPr algn="ctr">
                        <a:spcAft>
                          <a:spcPts val="0"/>
                        </a:spcAft>
                      </a:pPr>
                      <a:r>
                        <a:rPr lang="zh-CN" sz="1800" kern="100">
                          <a:effectLst/>
                          <a:latin typeface="黑体" panose="02010609060101010101" pitchFamily="49" charset="-122"/>
                          <a:ea typeface="黑体" panose="02010609060101010101" pitchFamily="49" charset="-122"/>
                        </a:rPr>
                        <a:t>一等奖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中国人民公安大学</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“微时代”背景下警察形象调查报告——以山西省太原市为例</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319714">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a:effectLst/>
                          <a:latin typeface="黑体" panose="02010609060101010101" pitchFamily="49" charset="-122"/>
                          <a:ea typeface="黑体" panose="02010609060101010101" pitchFamily="49" charset="-122"/>
                        </a:rPr>
                        <a:t>北京工业大学</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en-US" sz="1800" kern="100">
                          <a:effectLst/>
                          <a:latin typeface="黑体" panose="02010609060101010101" pitchFamily="49" charset="-122"/>
                          <a:ea typeface="黑体" panose="02010609060101010101" pitchFamily="49" charset="-122"/>
                        </a:rPr>
                        <a:t>ofo</a:t>
                      </a:r>
                      <a:r>
                        <a:rPr lang="zh-CN" sz="1800" kern="100">
                          <a:effectLst/>
                          <a:latin typeface="黑体" panose="02010609060101010101" pitchFamily="49" charset="-122"/>
                          <a:ea typeface="黑体" panose="02010609060101010101" pitchFamily="49" charset="-122"/>
                        </a:rPr>
                        <a:t>小黄车使用状况调查</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r h="639427">
                <a:tc>
                  <a:txBody>
                    <a:bodyPr/>
                    <a:lstStyle/>
                    <a:p>
                      <a:pPr algn="ctr">
                        <a:spcAft>
                          <a:spcPts val="0"/>
                        </a:spcAft>
                      </a:pPr>
                      <a:r>
                        <a:rPr lang="zh-CN" sz="1800" kern="100">
                          <a:effectLst/>
                          <a:latin typeface="黑体" panose="02010609060101010101" pitchFamily="49" charset="-122"/>
                          <a:ea typeface="黑体" panose="02010609060101010101" pitchFamily="49" charset="-122"/>
                        </a:rPr>
                        <a:t>二等奖</a:t>
                      </a:r>
                      <a:endParaRPr lang="zh-CN" sz="1800" kern="100">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中华女子学院</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c>
                  <a:txBody>
                    <a:bodyPr/>
                    <a:lstStyle/>
                    <a:p>
                      <a:pPr algn="ctr">
                        <a:spcAft>
                          <a:spcPts val="0"/>
                        </a:spcAft>
                      </a:pPr>
                      <a:r>
                        <a:rPr lang="zh-CN" sz="1800" kern="100" dirty="0">
                          <a:solidFill>
                            <a:srgbClr val="FF0000"/>
                          </a:solidFill>
                          <a:effectLst/>
                          <a:latin typeface="黑体" panose="02010609060101010101" pitchFamily="49" charset="-122"/>
                          <a:ea typeface="黑体" panose="02010609060101010101" pitchFamily="49" charset="-122"/>
                        </a:rPr>
                        <a:t>公众对儿童性侵问题的关注度调查——以上海市金山区为例</a:t>
                      </a:r>
                      <a:endParaRPr lang="zh-CN" sz="1800" kern="100" dirty="0">
                        <a:solidFill>
                          <a:srgbClr val="FF0000"/>
                        </a:solidFill>
                        <a:effectLst/>
                        <a:latin typeface="黑体" panose="02010609060101010101" pitchFamily="49" charset="-122"/>
                        <a:ea typeface="黑体" panose="02010609060101010101" pitchFamily="49" charset="-122"/>
                        <a:cs typeface="Times New Roman" panose="02020603050405020304"/>
                      </a:endParaRPr>
                    </a:p>
                  </a:txBody>
                  <a:tcPr marL="68580" marR="68580"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84737" y="985292"/>
            <a:ext cx="8290887" cy="3892550"/>
          </a:xfrm>
          <a:prstGeom prst="rect">
            <a:avLst/>
          </a:prstGeom>
          <a:noFill/>
        </p:spPr>
        <p:txBody>
          <a:bodyPr wrap="square" rtlCol="0">
            <a:spAutoFit/>
          </a:bodyPr>
          <a:lstStyle/>
          <a:p>
            <a:pPr marL="342900" indent="-342900">
              <a:lnSpc>
                <a:spcPct val="125000"/>
              </a:lnSpc>
              <a:spcBef>
                <a:spcPct val="0"/>
              </a:spcBef>
              <a:buSzPct val="105000"/>
              <a:buFont typeface="Arial" panose="020B0604020202020204" pitchFamily="34" charset="0"/>
              <a:buChar char="•"/>
            </a:pPr>
            <a:r>
              <a:rPr lang="zh-CN" altLang="en-US" sz="2400" b="1" dirty="0">
                <a:solidFill>
                  <a:prstClr val="black"/>
                </a:solidFill>
                <a:latin typeface="楷体" panose="02010609060101010101" pitchFamily="49" charset="-122"/>
                <a:ea typeface="楷体" panose="02010609060101010101" pitchFamily="49" charset="-122"/>
              </a:rPr>
              <a:t>将</a:t>
            </a:r>
            <a:r>
              <a:rPr lang="zh-CN" altLang="en-US" sz="2400" b="1" dirty="0" smtClean="0">
                <a:solidFill>
                  <a:prstClr val="black"/>
                </a:solidFill>
                <a:latin typeface="楷体" panose="02010609060101010101" pitchFamily="49" charset="-122"/>
                <a:ea typeface="楷体" panose="02010609060101010101" pitchFamily="49" charset="-122"/>
              </a:rPr>
              <a:t>北京市历年获奖论文（最高奖）、</a:t>
            </a:r>
            <a:r>
              <a:rPr lang="en-US" altLang="zh-CN" sz="2400" b="1" dirty="0" smtClean="0">
                <a:solidFill>
                  <a:prstClr val="black"/>
                </a:solidFill>
                <a:latin typeface="楷体" panose="02010609060101010101" pitchFamily="49" charset="-122"/>
                <a:ea typeface="楷体" panose="02010609060101010101" pitchFamily="49" charset="-122"/>
              </a:rPr>
              <a:t>2017</a:t>
            </a:r>
            <a:r>
              <a:rPr lang="zh-CN" altLang="en-US" sz="2400" b="1" dirty="0" smtClean="0">
                <a:solidFill>
                  <a:prstClr val="black"/>
                </a:solidFill>
                <a:latin typeface="楷体" panose="02010609060101010101" pitchFamily="49" charset="-122"/>
                <a:ea typeface="楷体" panose="02010609060101010101" pitchFamily="49" charset="-122"/>
              </a:rPr>
              <a:t>年获奖论文（特等奖、一等奖、二等奖）做归类分析</a:t>
            </a:r>
            <a:r>
              <a:rPr lang="en-US" altLang="zh-CN" sz="2400" b="1" dirty="0" smtClean="0">
                <a:solidFill>
                  <a:prstClr val="black"/>
                </a:solidFill>
                <a:latin typeface="楷体" panose="02010609060101010101" pitchFamily="49" charset="-122"/>
                <a:ea typeface="楷体" panose="02010609060101010101" pitchFamily="49" charset="-122"/>
              </a:rPr>
              <a:t>,</a:t>
            </a:r>
            <a:r>
              <a:rPr lang="zh-CN" altLang="en-US" sz="2400" b="1" dirty="0" smtClean="0">
                <a:solidFill>
                  <a:prstClr val="black"/>
                </a:solidFill>
                <a:latin typeface="楷体" panose="02010609060101010101" pitchFamily="49" charset="-122"/>
                <a:ea typeface="楷体" panose="02010609060101010101" pitchFamily="49" charset="-122"/>
              </a:rPr>
              <a:t>总结如下：</a:t>
            </a:r>
            <a:endParaRPr lang="en-US" altLang="zh-CN" sz="2400" b="1" dirty="0" smtClean="0">
              <a:solidFill>
                <a:prstClr val="black"/>
              </a:solidFill>
              <a:latin typeface="楷体" panose="02010609060101010101" pitchFamily="49" charset="-122"/>
              <a:ea typeface="楷体" panose="02010609060101010101" pitchFamily="49" charset="-122"/>
            </a:endParaRPr>
          </a:p>
          <a:p>
            <a:pPr>
              <a:lnSpc>
                <a:spcPct val="130000"/>
              </a:lnSpc>
              <a:spcBef>
                <a:spcPct val="0"/>
              </a:spcBef>
              <a:buSzPct val="105000"/>
            </a:pPr>
            <a:r>
              <a:rPr lang="zh-CN" altLang="en-US" sz="2400" b="1" dirty="0" smtClean="0">
                <a:solidFill>
                  <a:srgbClr val="FF0000"/>
                </a:solidFill>
                <a:latin typeface="黑体" panose="02010609060101010101" pitchFamily="49" charset="-122"/>
                <a:ea typeface="黑体" panose="02010609060101010101" pitchFamily="49" charset="-122"/>
              </a:rPr>
              <a:t>（</a:t>
            </a:r>
            <a:r>
              <a:rPr lang="en-US" altLang="zh-CN" sz="2400" b="1" dirty="0" smtClean="0">
                <a:solidFill>
                  <a:srgbClr val="FF0000"/>
                </a:solidFill>
                <a:latin typeface="黑体" panose="02010609060101010101" pitchFamily="49" charset="-122"/>
                <a:ea typeface="黑体" panose="02010609060101010101" pitchFamily="49" charset="-122"/>
              </a:rPr>
              <a:t>1</a:t>
            </a:r>
            <a:r>
              <a:rPr lang="zh-CN" altLang="en-US" sz="2400" b="1" dirty="0" smtClean="0">
                <a:solidFill>
                  <a:srgbClr val="FF0000"/>
                </a:solidFill>
                <a:latin typeface="黑体" panose="02010609060101010101" pitchFamily="49" charset="-122"/>
                <a:ea typeface="黑体" panose="02010609060101010101" pitchFamily="49" charset="-122"/>
              </a:rPr>
              <a:t>）主要关注点：</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30000"/>
              </a:lnSpc>
              <a:spcBef>
                <a:spcPct val="0"/>
              </a:spcBef>
              <a:buSzPct val="105000"/>
            </a:pPr>
            <a:r>
              <a:rPr lang="en-US" altLang="zh-CN" sz="2400" b="1" dirty="0">
                <a:solidFill>
                  <a:srgbClr val="FF0000"/>
                </a:solidFill>
                <a:latin typeface="黑体" panose="02010609060101010101" pitchFamily="49" charset="-122"/>
                <a:ea typeface="黑体" panose="02010609060101010101" pitchFamily="49" charset="-122"/>
              </a:rPr>
              <a:t> </a:t>
            </a:r>
            <a:r>
              <a:rPr lang="en-US" altLang="zh-CN" sz="2400" b="1" dirty="0" smtClean="0">
                <a:solidFill>
                  <a:srgbClr val="FF0000"/>
                </a:solidFill>
                <a:latin typeface="黑体" panose="02010609060101010101" pitchFamily="49" charset="-122"/>
                <a:ea typeface="黑体" panose="02010609060101010101" pitchFamily="49" charset="-122"/>
              </a:rPr>
              <a:t>  A.</a:t>
            </a:r>
            <a:r>
              <a:rPr lang="zh-CN" altLang="en-US" sz="2400" b="1" dirty="0" smtClean="0">
                <a:solidFill>
                  <a:srgbClr val="FF0000"/>
                </a:solidFill>
                <a:latin typeface="黑体" panose="02010609060101010101" pitchFamily="49" charset="-122"/>
                <a:ea typeface="黑体" panose="02010609060101010101" pitchFamily="49" charset="-122"/>
              </a:rPr>
              <a:t>北京市</a:t>
            </a:r>
            <a:r>
              <a:rPr lang="en-US" altLang="zh-CN" sz="2400" b="1" dirty="0" smtClean="0">
                <a:solidFill>
                  <a:srgbClr val="FF0000"/>
                </a:solidFill>
                <a:latin typeface="黑体" panose="02010609060101010101" pitchFamily="49" charset="-122"/>
                <a:ea typeface="黑体" panose="02010609060101010101" pitchFamily="49" charset="-122"/>
              </a:rPr>
              <a:t>;   B.</a:t>
            </a:r>
            <a:r>
              <a:rPr lang="zh-CN" altLang="en-US" sz="2400" b="1" dirty="0" smtClean="0">
                <a:solidFill>
                  <a:srgbClr val="FF0000"/>
                </a:solidFill>
                <a:latin typeface="黑体" panose="02010609060101010101" pitchFamily="49" charset="-122"/>
                <a:ea typeface="黑体" panose="02010609060101010101" pitchFamily="49" charset="-122"/>
              </a:rPr>
              <a:t>大学生</a:t>
            </a:r>
            <a:r>
              <a:rPr lang="en-US" altLang="zh-CN" sz="2400" b="1" dirty="0" smtClean="0">
                <a:solidFill>
                  <a:srgbClr val="FF0000"/>
                </a:solidFill>
                <a:latin typeface="黑体" panose="02010609060101010101" pitchFamily="49" charset="-122"/>
                <a:ea typeface="黑体" panose="02010609060101010101" pitchFamily="49" charset="-122"/>
              </a:rPr>
              <a:t>;    C.</a:t>
            </a:r>
            <a:r>
              <a:rPr lang="zh-CN" altLang="en-US" sz="2400" b="1" dirty="0" smtClean="0">
                <a:solidFill>
                  <a:srgbClr val="FF0000"/>
                </a:solidFill>
                <a:latin typeface="黑体" panose="02010609060101010101" pitchFamily="49" charset="-122"/>
                <a:ea typeface="黑体" panose="02010609060101010101" pitchFamily="49" charset="-122"/>
              </a:rPr>
              <a:t>三农</a:t>
            </a:r>
            <a:r>
              <a:rPr lang="en-US" altLang="zh-CN" sz="2400" b="1" dirty="0" smtClean="0">
                <a:solidFill>
                  <a:srgbClr val="FF0000"/>
                </a:solidFill>
                <a:latin typeface="黑体" panose="02010609060101010101" pitchFamily="49" charset="-122"/>
                <a:ea typeface="黑体" panose="02010609060101010101" pitchFamily="49" charset="-122"/>
              </a:rPr>
              <a:t>;   D.</a:t>
            </a:r>
            <a:r>
              <a:rPr lang="zh-CN" altLang="en-US" sz="2400" b="1" dirty="0" smtClean="0">
                <a:solidFill>
                  <a:srgbClr val="FF0000"/>
                </a:solidFill>
                <a:latin typeface="黑体" panose="02010609060101010101" pitchFamily="49" charset="-122"/>
                <a:ea typeface="黑体" panose="02010609060101010101" pitchFamily="49" charset="-122"/>
              </a:rPr>
              <a:t>思政课</a:t>
            </a:r>
            <a:r>
              <a:rPr lang="en-US" altLang="zh-CN" sz="2400" b="1" dirty="0" smtClean="0">
                <a:solidFill>
                  <a:srgbClr val="FF0000"/>
                </a:solidFill>
                <a:latin typeface="黑体" panose="02010609060101010101" pitchFamily="49" charset="-122"/>
                <a:ea typeface="黑体" panose="02010609060101010101" pitchFamily="49" charset="-122"/>
              </a:rPr>
              <a:t>;</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30000"/>
              </a:lnSpc>
              <a:spcBef>
                <a:spcPct val="0"/>
              </a:spcBef>
              <a:buSzPct val="105000"/>
            </a:pPr>
            <a:r>
              <a:rPr lang="en-US" altLang="zh-CN" sz="2400" b="1" dirty="0">
                <a:solidFill>
                  <a:srgbClr val="FF0000"/>
                </a:solidFill>
                <a:latin typeface="黑体" panose="02010609060101010101" pitchFamily="49" charset="-122"/>
                <a:ea typeface="黑体" panose="02010609060101010101" pitchFamily="49" charset="-122"/>
              </a:rPr>
              <a:t> </a:t>
            </a:r>
            <a:r>
              <a:rPr lang="en-US" altLang="zh-CN" sz="2400" b="1" dirty="0" smtClean="0">
                <a:solidFill>
                  <a:srgbClr val="FF0000"/>
                </a:solidFill>
                <a:latin typeface="黑体" panose="02010609060101010101" pitchFamily="49" charset="-122"/>
                <a:ea typeface="黑体" panose="02010609060101010101" pitchFamily="49" charset="-122"/>
              </a:rPr>
              <a:t>  E.</a:t>
            </a:r>
            <a:r>
              <a:rPr lang="zh-CN" altLang="en-US" sz="2400" b="1" dirty="0" smtClean="0">
                <a:solidFill>
                  <a:srgbClr val="FF0000"/>
                </a:solidFill>
                <a:latin typeface="黑体" panose="02010609060101010101" pitchFamily="49" charset="-122"/>
                <a:ea typeface="黑体" panose="02010609060101010101" pitchFamily="49" charset="-122"/>
              </a:rPr>
              <a:t>红色文化与社会主义先进文化、传统文化。</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30000"/>
              </a:lnSpc>
              <a:spcBef>
                <a:spcPct val="0"/>
              </a:spcBef>
              <a:buSzPct val="105000"/>
            </a:pPr>
            <a:r>
              <a:rPr lang="zh-CN" altLang="en-US" sz="2400" b="1" dirty="0" smtClean="0">
                <a:solidFill>
                  <a:srgbClr val="FF0000"/>
                </a:solidFill>
                <a:latin typeface="黑体" panose="02010609060101010101" pitchFamily="49" charset="-122"/>
                <a:ea typeface="黑体" panose="02010609060101010101" pitchFamily="49" charset="-122"/>
              </a:rPr>
              <a:t>（</a:t>
            </a:r>
            <a:r>
              <a:rPr lang="en-US" altLang="zh-CN" sz="2400" b="1" dirty="0" smtClean="0">
                <a:solidFill>
                  <a:srgbClr val="FF0000"/>
                </a:solidFill>
                <a:latin typeface="黑体" panose="02010609060101010101" pitchFamily="49" charset="-122"/>
                <a:ea typeface="黑体" panose="02010609060101010101" pitchFamily="49" charset="-122"/>
              </a:rPr>
              <a:t>2</a:t>
            </a:r>
            <a:r>
              <a:rPr lang="zh-CN" altLang="en-US" sz="2400" b="1" dirty="0" smtClean="0">
                <a:solidFill>
                  <a:srgbClr val="FF0000"/>
                </a:solidFill>
                <a:latin typeface="黑体" panose="02010609060101010101" pitchFamily="49" charset="-122"/>
                <a:ea typeface="黑体" panose="02010609060101010101" pitchFamily="49" charset="-122"/>
              </a:rPr>
              <a:t>）时事与热点往往与以上</a:t>
            </a:r>
            <a:r>
              <a:rPr lang="en-US" altLang="zh-CN" sz="2400" b="1" dirty="0" smtClean="0">
                <a:solidFill>
                  <a:srgbClr val="FF0000"/>
                </a:solidFill>
                <a:latin typeface="黑体" panose="02010609060101010101" pitchFamily="49" charset="-122"/>
                <a:ea typeface="黑体" panose="02010609060101010101" pitchFamily="49" charset="-122"/>
              </a:rPr>
              <a:t>5</a:t>
            </a:r>
            <a:r>
              <a:rPr lang="zh-CN" altLang="en-US" sz="2400" b="1" dirty="0" smtClean="0">
                <a:solidFill>
                  <a:srgbClr val="FF0000"/>
                </a:solidFill>
                <a:latin typeface="黑体" panose="02010609060101010101" pitchFamily="49" charset="-122"/>
                <a:ea typeface="黑体" panose="02010609060101010101" pitchFamily="49" charset="-122"/>
              </a:rPr>
              <a:t>个方向相结合。</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30000"/>
              </a:lnSpc>
              <a:spcBef>
                <a:spcPct val="0"/>
              </a:spcBef>
              <a:buSzPct val="105000"/>
            </a:pPr>
            <a:r>
              <a:rPr lang="zh-CN" altLang="en-US" sz="2400" b="1" dirty="0" smtClean="0">
                <a:solidFill>
                  <a:srgbClr val="FF0000"/>
                </a:solidFill>
                <a:latin typeface="黑体" panose="02010609060101010101" pitchFamily="49" charset="-122"/>
                <a:ea typeface="黑体" panose="02010609060101010101" pitchFamily="49" charset="-122"/>
              </a:rPr>
              <a:t>（</a:t>
            </a:r>
            <a:r>
              <a:rPr lang="en-US" altLang="zh-CN" sz="2400" b="1" dirty="0" smtClean="0">
                <a:solidFill>
                  <a:srgbClr val="FF0000"/>
                </a:solidFill>
                <a:latin typeface="黑体" panose="02010609060101010101" pitchFamily="49" charset="-122"/>
                <a:ea typeface="黑体" panose="02010609060101010101" pitchFamily="49" charset="-122"/>
              </a:rPr>
              <a:t>3</a:t>
            </a:r>
            <a:r>
              <a:rPr lang="zh-CN" altLang="en-US" sz="2400" b="1" dirty="0" smtClean="0">
                <a:solidFill>
                  <a:srgbClr val="FF0000"/>
                </a:solidFill>
                <a:latin typeface="黑体" panose="02010609060101010101" pitchFamily="49" charset="-122"/>
                <a:ea typeface="黑体" panose="02010609060101010101" pitchFamily="49" charset="-122"/>
              </a:rPr>
              <a:t>）一个选题往往涵盖两个“主要关注点”。</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30000"/>
              </a:lnSpc>
              <a:spcBef>
                <a:spcPct val="0"/>
              </a:spcBef>
              <a:buSzPct val="105000"/>
            </a:pPr>
            <a:r>
              <a:rPr lang="zh-CN" altLang="en-US" sz="2400" b="1" dirty="0" smtClean="0">
                <a:solidFill>
                  <a:srgbClr val="FF0000"/>
                </a:solidFill>
                <a:latin typeface="黑体" panose="02010609060101010101" pitchFamily="49" charset="-122"/>
                <a:ea typeface="黑体" panose="02010609060101010101" pitchFamily="49" charset="-122"/>
              </a:rPr>
              <a:t>（</a:t>
            </a:r>
            <a:r>
              <a:rPr lang="en-US" altLang="zh-CN" sz="2400" b="1" dirty="0" smtClean="0">
                <a:solidFill>
                  <a:srgbClr val="FF0000"/>
                </a:solidFill>
                <a:latin typeface="黑体" panose="02010609060101010101" pitchFamily="49" charset="-122"/>
                <a:ea typeface="黑体" panose="02010609060101010101" pitchFamily="49" charset="-122"/>
              </a:rPr>
              <a:t>4</a:t>
            </a:r>
            <a:r>
              <a:rPr lang="zh-CN" altLang="en-US" sz="2400" b="1" dirty="0" smtClean="0">
                <a:solidFill>
                  <a:srgbClr val="FF0000"/>
                </a:solidFill>
                <a:latin typeface="黑体" panose="02010609060101010101" pitchFamily="49" charset="-122"/>
                <a:ea typeface="黑体" panose="02010609060101010101" pitchFamily="49" charset="-122"/>
              </a:rPr>
              <a:t>）选题往往要体现高校自身的特色。</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0050" y="654110"/>
            <a:ext cx="8282910" cy="5851525"/>
          </a:xfrm>
          <a:prstGeom prst="rect">
            <a:avLst/>
          </a:prstGeom>
          <a:noFill/>
        </p:spPr>
        <p:txBody>
          <a:bodyPr wrap="square" rtlCol="0">
            <a:spAutoFit/>
          </a:bodyPr>
          <a:lstStyle/>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一</a:t>
            </a:r>
            <a:r>
              <a:rPr lang="zh-CN" altLang="en-US" sz="2400" b="1" dirty="0" smtClean="0">
                <a:latin typeface="黑体" panose="02010609060101010101" pitchFamily="49" charset="-122"/>
                <a:ea typeface="黑体" panose="02010609060101010101" pitchFamily="49" charset="-122"/>
              </a:rPr>
              <a:t>    </a:t>
            </a:r>
            <a:r>
              <a:rPr lang="en-US" altLang="zh-CN" sz="2400" b="1" dirty="0" smtClean="0">
                <a:latin typeface="黑体" panose="02010609060101010101" pitchFamily="49" charset="-122"/>
                <a:ea typeface="黑体" panose="02010609060101010101" pitchFamily="49" charset="-122"/>
              </a:rPr>
              <a:t>2019</a:t>
            </a:r>
            <a:r>
              <a:rPr lang="zh-CN" altLang="en-US" sz="2400" b="1" dirty="0" smtClean="0">
                <a:latin typeface="黑体" panose="02010609060101010101" pitchFamily="49" charset="-122"/>
                <a:ea typeface="黑体" panose="02010609060101010101" pitchFamily="49" charset="-122"/>
              </a:rPr>
              <a:t>年</a:t>
            </a:r>
            <a:r>
              <a:rPr lang="zh-CN" altLang="en-US" sz="2400" b="1" dirty="0">
                <a:latin typeface="黑体" panose="02010609060101010101" pitchFamily="49" charset="-122"/>
                <a:ea typeface="黑体" panose="02010609060101010101" pitchFamily="49" charset="-122"/>
              </a:rPr>
              <a:t>社会实践工作总思路与流程</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二</a:t>
            </a:r>
            <a:r>
              <a:rPr lang="zh-CN" altLang="en-US" sz="2400" b="1" dirty="0" smtClean="0">
                <a:latin typeface="黑体" panose="02010609060101010101" pitchFamily="49" charset="-122"/>
                <a:ea typeface="黑体" panose="02010609060101010101" pitchFamily="49" charset="-122"/>
              </a:rPr>
              <a:t>    我校历年社会实践</a:t>
            </a:r>
            <a:r>
              <a:rPr lang="zh-CN" altLang="en-US" sz="2400" b="1" dirty="0">
                <a:latin typeface="黑体" panose="02010609060101010101" pitchFamily="49" charset="-122"/>
                <a:ea typeface="黑体" panose="02010609060101010101" pitchFamily="49" charset="-122"/>
              </a:rPr>
              <a:t>主题回顾</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三    </a:t>
            </a:r>
            <a:r>
              <a:rPr lang="zh-CN" altLang="en-US" sz="2400" b="1" dirty="0" smtClean="0">
                <a:latin typeface="黑体" panose="02010609060101010101" pitchFamily="49" charset="-122"/>
                <a:ea typeface="黑体" panose="02010609060101010101" pitchFamily="49" charset="-122"/>
              </a:rPr>
              <a:t>我</a:t>
            </a:r>
            <a:r>
              <a:rPr lang="zh-CN" altLang="en-US" sz="2400" b="1" dirty="0">
                <a:latin typeface="黑体" panose="02010609060101010101" pitchFamily="49" charset="-122"/>
                <a:ea typeface="黑体" panose="02010609060101010101" pitchFamily="49" charset="-122"/>
              </a:rPr>
              <a:t>校参加北京高校社会实践优秀论文评选获奖名单</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四</a:t>
            </a:r>
            <a:r>
              <a:rPr lang="zh-CN" altLang="en-US" sz="2400" b="1" dirty="0" smtClean="0">
                <a:latin typeface="黑体" panose="02010609060101010101" pitchFamily="49" charset="-122"/>
                <a:ea typeface="黑体" panose="02010609060101010101" pitchFamily="49" charset="-122"/>
              </a:rPr>
              <a:t>    北京市</a:t>
            </a:r>
            <a:r>
              <a:rPr lang="en-US" altLang="zh-CN" sz="2400" b="1" dirty="0">
                <a:latin typeface="黑体" panose="02010609060101010101" pitchFamily="49" charset="-122"/>
                <a:ea typeface="黑体" panose="02010609060101010101" pitchFamily="49" charset="-122"/>
              </a:rPr>
              <a:t>2009-2017</a:t>
            </a:r>
            <a:r>
              <a:rPr lang="zh-CN" altLang="en-US" sz="2400" b="1" dirty="0">
                <a:latin typeface="黑体" panose="02010609060101010101" pitchFamily="49" charset="-122"/>
                <a:ea typeface="黑体" panose="02010609060101010101" pitchFamily="49" charset="-122"/>
              </a:rPr>
              <a:t>获奖论文选题</a:t>
            </a:r>
            <a:r>
              <a:rPr lang="zh-CN" altLang="en-US" sz="2400" b="1" dirty="0" smtClean="0">
                <a:latin typeface="黑体" panose="02010609060101010101" pitchFamily="49" charset="-122"/>
                <a:ea typeface="黑体" panose="02010609060101010101" pitchFamily="49" charset="-122"/>
              </a:rPr>
              <a:t>分析</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五</a:t>
            </a:r>
            <a:r>
              <a:rPr lang="zh-CN" altLang="en-US" sz="2400" b="1" dirty="0" smtClean="0">
                <a:latin typeface="黑体" panose="02010609060101010101" pitchFamily="49" charset="-122"/>
                <a:ea typeface="黑体" panose="02010609060101010101" pitchFamily="49" charset="-122"/>
              </a:rPr>
              <a:t>    北京理工大学</a:t>
            </a:r>
            <a:r>
              <a:rPr lang="en-US" altLang="zh-CN" sz="2400" b="1" dirty="0">
                <a:latin typeface="黑体" panose="02010609060101010101" pitchFamily="49" charset="-122"/>
                <a:ea typeface="黑体" panose="02010609060101010101" pitchFamily="49" charset="-122"/>
              </a:rPr>
              <a:t>2019</a:t>
            </a:r>
            <a:r>
              <a:rPr lang="zh-CN" altLang="en-US" sz="2400" b="1" dirty="0">
                <a:latin typeface="黑体" panose="02010609060101010101" pitchFamily="49" charset="-122"/>
                <a:ea typeface="黑体" panose="02010609060101010101" pitchFamily="49" charset="-122"/>
              </a:rPr>
              <a:t>年思政课社会实践主题与</a:t>
            </a:r>
            <a:r>
              <a:rPr lang="zh-CN" altLang="en-US" sz="2400" b="1" dirty="0" smtClean="0">
                <a:latin typeface="黑体" panose="02010609060101010101" pitchFamily="49" charset="-122"/>
                <a:ea typeface="黑体" panose="02010609060101010101" pitchFamily="49" charset="-122"/>
              </a:rPr>
              <a:t>选题</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六</a:t>
            </a:r>
            <a:r>
              <a:rPr lang="zh-CN" altLang="en-US" sz="2400" b="1" dirty="0" smtClean="0">
                <a:latin typeface="黑体" panose="02010609060101010101" pitchFamily="49" charset="-122"/>
                <a:ea typeface="黑体" panose="02010609060101010101" pitchFamily="49" charset="-122"/>
              </a:rPr>
              <a:t>    社会实践</a:t>
            </a:r>
            <a:r>
              <a:rPr lang="zh-CN" altLang="en-US" sz="2400" b="1" dirty="0">
                <a:latin typeface="黑体" panose="02010609060101010101" pitchFamily="49" charset="-122"/>
                <a:ea typeface="黑体" panose="02010609060101010101" pitchFamily="49" charset="-122"/>
              </a:rPr>
              <a:t>组团形式与团队</a:t>
            </a:r>
            <a:r>
              <a:rPr lang="zh-CN" altLang="en-US" sz="2400" b="1" dirty="0" smtClean="0">
                <a:latin typeface="黑体" panose="02010609060101010101" pitchFamily="49" charset="-122"/>
                <a:ea typeface="黑体" panose="02010609060101010101" pitchFamily="49" charset="-122"/>
              </a:rPr>
              <a:t>任务</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七</a:t>
            </a:r>
            <a:r>
              <a:rPr lang="zh-CN" altLang="en-US" sz="2400" b="1" dirty="0" smtClean="0">
                <a:latin typeface="黑体" panose="02010609060101010101" pitchFamily="49" charset="-122"/>
                <a:ea typeface="黑体" panose="02010609060101010101" pitchFamily="49" charset="-122"/>
              </a:rPr>
              <a:t>    社会实践</a:t>
            </a:r>
            <a:r>
              <a:rPr lang="zh-CN" altLang="en-US" sz="2400" b="1" dirty="0">
                <a:latin typeface="黑体" panose="02010609060101010101" pitchFamily="49" charset="-122"/>
                <a:ea typeface="黑体" panose="02010609060101010101" pitchFamily="49" charset="-122"/>
              </a:rPr>
              <a:t>问卷设计与调查</a:t>
            </a:r>
            <a:r>
              <a:rPr lang="zh-CN" altLang="en-US" sz="2400" b="1" dirty="0" smtClean="0">
                <a:latin typeface="黑体" panose="02010609060101010101" pitchFamily="49" charset="-122"/>
                <a:ea typeface="黑体" panose="02010609060101010101" pitchFamily="49" charset="-122"/>
              </a:rPr>
              <a:t>方法</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八</a:t>
            </a:r>
            <a:r>
              <a:rPr lang="zh-CN" altLang="en-US" sz="2400" b="1" dirty="0" smtClean="0">
                <a:latin typeface="黑体" panose="02010609060101010101" pitchFamily="49" charset="-122"/>
                <a:ea typeface="黑体" panose="02010609060101010101" pitchFamily="49" charset="-122"/>
              </a:rPr>
              <a:t>    思</a:t>
            </a:r>
            <a:r>
              <a:rPr lang="zh-CN" altLang="en-US" sz="2400" b="1" dirty="0">
                <a:latin typeface="黑体" panose="02010609060101010101" pitchFamily="49" charset="-122"/>
                <a:ea typeface="黑体" panose="02010609060101010101" pitchFamily="49" charset="-122"/>
              </a:rPr>
              <a:t>政课社会实践的实施与</a:t>
            </a:r>
            <a:r>
              <a:rPr lang="zh-CN" altLang="en-US" sz="2400" b="1" dirty="0" smtClean="0">
                <a:latin typeface="黑体" panose="02010609060101010101" pitchFamily="49" charset="-122"/>
                <a:ea typeface="黑体" panose="02010609060101010101" pitchFamily="49" charset="-122"/>
              </a:rPr>
              <a:t>执行</a:t>
            </a:r>
            <a:endParaRPr lang="zh-CN" altLang="en-US"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九</a:t>
            </a:r>
            <a:r>
              <a:rPr lang="zh-CN" altLang="en-US" sz="2400" b="1" dirty="0" smtClean="0">
                <a:latin typeface="黑体" panose="02010609060101010101" pitchFamily="49" charset="-122"/>
                <a:ea typeface="黑体" panose="02010609060101010101" pitchFamily="49" charset="-122"/>
              </a:rPr>
              <a:t>    社会实践</a:t>
            </a:r>
            <a:r>
              <a:rPr lang="zh-CN" altLang="en-US" sz="2400" b="1" dirty="0">
                <a:latin typeface="黑体" panose="02010609060101010101" pitchFamily="49" charset="-122"/>
                <a:ea typeface="黑体" panose="02010609060101010101" pitchFamily="49" charset="-122"/>
              </a:rPr>
              <a:t>报告的</a:t>
            </a:r>
            <a:r>
              <a:rPr lang="zh-CN" altLang="en-US" sz="2400" b="1" dirty="0" smtClean="0">
                <a:latin typeface="黑体" panose="02010609060101010101" pitchFamily="49" charset="-122"/>
                <a:ea typeface="黑体" panose="02010609060101010101" pitchFamily="49" charset="-122"/>
              </a:rPr>
              <a:t>撰写及格式</a:t>
            </a:r>
            <a:endParaRPr lang="en-US" altLang="zh-CN" sz="2400" b="1" dirty="0" smtClean="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十</a:t>
            </a:r>
            <a:r>
              <a:rPr lang="zh-CN" altLang="en-US" sz="2400" b="1" dirty="0" smtClean="0">
                <a:latin typeface="黑体" panose="02010609060101010101" pitchFamily="49" charset="-122"/>
                <a:ea typeface="黑体" panose="02010609060101010101" pitchFamily="49" charset="-122"/>
              </a:rPr>
              <a:t>    社会实践</a:t>
            </a:r>
            <a:r>
              <a:rPr lang="zh-CN" altLang="en-US" sz="2400" b="1" dirty="0">
                <a:latin typeface="黑体" panose="02010609060101010101" pitchFamily="49" charset="-122"/>
                <a:ea typeface="黑体" panose="02010609060101010101" pitchFamily="49" charset="-122"/>
              </a:rPr>
              <a:t>调查报告提交与</a:t>
            </a:r>
            <a:r>
              <a:rPr lang="zh-CN" altLang="en-US" sz="2400" b="1" dirty="0" smtClean="0">
                <a:latin typeface="黑体" panose="02010609060101010101" pitchFamily="49" charset="-122"/>
                <a:ea typeface="黑体" panose="02010609060101010101" pitchFamily="49" charset="-122"/>
              </a:rPr>
              <a:t>考核</a:t>
            </a:r>
            <a:endParaRPr lang="en-US" altLang="zh-CN" sz="2400" b="1" dirty="0" smtClean="0">
              <a:latin typeface="黑体" panose="02010609060101010101" pitchFamily="49" charset="-122"/>
              <a:ea typeface="黑体" panose="02010609060101010101" pitchFamily="49" charset="-122"/>
            </a:endParaRPr>
          </a:p>
          <a:p>
            <a:pPr>
              <a:lnSpc>
                <a:spcPct val="120000"/>
              </a:lnSpc>
            </a:pPr>
            <a:r>
              <a:rPr lang="zh-CN" altLang="en-US" sz="2400" b="1" dirty="0" smtClean="0">
                <a:solidFill>
                  <a:srgbClr val="FF0000"/>
                </a:solidFill>
                <a:latin typeface="黑体" panose="02010609060101010101" pitchFamily="49" charset="-122"/>
                <a:ea typeface="黑体" panose="02010609060101010101" pitchFamily="49" charset="-122"/>
              </a:rPr>
              <a:t>十一</a:t>
            </a:r>
            <a:r>
              <a:rPr lang="zh-CN" altLang="en-US" sz="2400" b="1" dirty="0" smtClean="0">
                <a:latin typeface="黑体" panose="02010609060101010101" pitchFamily="49" charset="-122"/>
                <a:ea typeface="黑体" panose="02010609060101010101" pitchFamily="49" charset="-122"/>
              </a:rPr>
              <a:t>  社会实践</a:t>
            </a:r>
            <a:r>
              <a:rPr lang="zh-CN" altLang="en-US" sz="2400" b="1" dirty="0">
                <a:latin typeface="黑体" panose="02010609060101010101" pitchFamily="49" charset="-122"/>
                <a:ea typeface="黑体" panose="02010609060101010101" pitchFamily="49" charset="-122"/>
              </a:rPr>
              <a:t>安全责任书</a:t>
            </a:r>
            <a:endParaRPr lang="zh-CN" altLang="en-US" sz="2400" b="1" dirty="0">
              <a:latin typeface="黑体" panose="02010609060101010101" pitchFamily="49" charset="-122"/>
              <a:ea typeface="黑体" panose="02010609060101010101" pitchFamily="49" charset="-122"/>
            </a:endParaRPr>
          </a:p>
          <a:p>
            <a:pPr marL="457200" indent="-457200">
              <a:lnSpc>
                <a:spcPct val="120000"/>
              </a:lnSpc>
              <a:buAutoNum type="ea1ChsPlain" startAt="10"/>
            </a:pPr>
            <a:endParaRPr lang="zh-CN" altLang="en-US" sz="2400" b="1" dirty="0">
              <a:latin typeface="黑体" panose="02010609060101010101" pitchFamily="49" charset="-122"/>
              <a:ea typeface="黑体" panose="02010609060101010101" pitchFamily="49" charset="-122"/>
            </a:endParaRPr>
          </a:p>
          <a:p>
            <a:pPr marL="457200" indent="-457200">
              <a:lnSpc>
                <a:spcPct val="120000"/>
              </a:lnSpc>
              <a:buAutoNum type="ea1ChsPlain" startAt="10"/>
            </a:pPr>
            <a:endParaRPr lang="zh-CN" altLang="en-US" sz="2400" b="1" dirty="0">
              <a:latin typeface="黑体" panose="02010609060101010101" pitchFamily="49" charset="-122"/>
              <a:ea typeface="黑体" panose="02010609060101010101" pitchFamily="49" charset="-122"/>
            </a:endParaRPr>
          </a:p>
        </p:txBody>
      </p:sp>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 name="文本框 32"/>
          <p:cNvSpPr txBox="1"/>
          <p:nvPr/>
        </p:nvSpPr>
        <p:spPr>
          <a:xfrm>
            <a:off x="642769" y="72453"/>
            <a:ext cx="5481806" cy="461665"/>
          </a:xfrm>
          <a:prstGeom prst="rect">
            <a:avLst/>
          </a:prstGeom>
          <a:noFill/>
        </p:spPr>
        <p:txBody>
          <a:bodyPr wrap="square" rtlCol="0">
            <a:spAutoFit/>
          </a:bodyPr>
          <a:lstStyle/>
          <a:p>
            <a:pPr lvl="0"/>
            <a:r>
              <a:rPr lang="zh-CN" altLang="en-US" sz="2400" b="1" kern="0" dirty="0">
                <a:solidFill>
                  <a:prstClr val="white"/>
                </a:solidFill>
                <a:latin typeface="微软雅黑" panose="020B0503020204020204" pitchFamily="34" charset="-122"/>
                <a:ea typeface="微软雅黑" panose="020B0503020204020204" pitchFamily="34" charset="-122"/>
              </a:rPr>
              <a:t>主要内容</a:t>
            </a:r>
            <a:endParaRPr kumimoji="0" lang="zh-CN" altLang="en-US" sz="2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pic>
        <p:nvPicPr>
          <p:cNvPr id="15"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9553" y="1201316"/>
            <a:ext cx="8290887" cy="3933384"/>
          </a:xfrm>
          <a:prstGeom prst="rect">
            <a:avLst/>
          </a:prstGeom>
          <a:noFill/>
        </p:spPr>
        <p:txBody>
          <a:bodyPr wrap="square" rtlCol="0">
            <a:spAutoFit/>
          </a:bodyPr>
          <a:lstStyle/>
          <a:p>
            <a:pPr marL="457200" indent="-457200">
              <a:lnSpc>
                <a:spcPct val="130000"/>
              </a:lnSpc>
              <a:spcBef>
                <a:spcPct val="0"/>
              </a:spcBef>
              <a:buSzPct val="105000"/>
              <a:buFont typeface="Wingdings" panose="05000000000000000000" pitchFamily="2" charset="2"/>
              <a:buChar char="Ø"/>
            </a:pPr>
            <a:r>
              <a:rPr lang="zh-CN" altLang="en-US" sz="2800" b="1" dirty="0">
                <a:solidFill>
                  <a:prstClr val="black"/>
                </a:solidFill>
                <a:latin typeface="楷体" panose="02010609060101010101" pitchFamily="49" charset="-122"/>
                <a:ea typeface="楷体" panose="02010609060101010101" pitchFamily="49" charset="-122"/>
              </a:rPr>
              <a:t>论文要按照思政课社会实践主题、内容及具体要求，选取与思政课教学内容紧密相关的题目，并在思政课教师指导下，在社会实践的基础上完成。</a:t>
            </a:r>
            <a:endParaRPr lang="zh-CN" altLang="en-US" sz="2800" b="1" dirty="0">
              <a:solidFill>
                <a:prstClr val="black"/>
              </a:solidFill>
              <a:latin typeface="楷体" panose="02010609060101010101" pitchFamily="49" charset="-122"/>
              <a:ea typeface="楷体" panose="02010609060101010101" pitchFamily="49" charset="-122"/>
            </a:endParaRPr>
          </a:p>
          <a:p>
            <a:pPr marL="457200" indent="-457200">
              <a:lnSpc>
                <a:spcPct val="130000"/>
              </a:lnSpc>
              <a:spcBef>
                <a:spcPct val="0"/>
              </a:spcBef>
              <a:buSzPct val="105000"/>
              <a:buFont typeface="Wingdings" panose="05000000000000000000" pitchFamily="2" charset="2"/>
              <a:buChar char="Ø"/>
            </a:pPr>
            <a:r>
              <a:rPr lang="zh-CN" altLang="en-US" sz="2800" b="1" dirty="0">
                <a:solidFill>
                  <a:prstClr val="black"/>
                </a:solidFill>
                <a:latin typeface="楷体" panose="02010609060101010101" pitchFamily="49" charset="-122"/>
                <a:ea typeface="楷体" panose="02010609060101010101" pitchFamily="49" charset="-122"/>
              </a:rPr>
              <a:t>要求观点明确，调查科学，分析全面，逻辑严密，数据可靠，具有较强的创新性与实践性，具有一定的学术价值和现实意义。字数</a:t>
            </a:r>
            <a:r>
              <a:rPr lang="en-US" altLang="zh-CN" sz="2800" b="1" dirty="0">
                <a:solidFill>
                  <a:prstClr val="black"/>
                </a:solidFill>
                <a:latin typeface="楷体" panose="02010609060101010101" pitchFamily="49" charset="-122"/>
                <a:ea typeface="楷体" panose="02010609060101010101" pitchFamily="49" charset="-122"/>
              </a:rPr>
              <a:t>5000</a:t>
            </a:r>
            <a:r>
              <a:rPr lang="zh-CN" altLang="en-US" sz="2800" b="1" dirty="0">
                <a:solidFill>
                  <a:prstClr val="black"/>
                </a:solidFill>
                <a:latin typeface="楷体" panose="02010609060101010101" pitchFamily="49" charset="-122"/>
                <a:ea typeface="楷体" panose="02010609060101010101" pitchFamily="49" charset="-122"/>
              </a:rPr>
              <a:t>字左右。</a:t>
            </a:r>
            <a:endParaRPr lang="zh-CN" altLang="en-US" sz="2800" b="1" dirty="0">
              <a:solidFill>
                <a:prstClr val="black"/>
              </a:solidFill>
              <a:latin typeface="楷体" panose="02010609060101010101" pitchFamily="49" charset="-122"/>
              <a:ea typeface="楷体" panose="02010609060101010101" pitchFamily="49" charset="-122"/>
            </a:endParaRPr>
          </a:p>
          <a:p>
            <a:pPr>
              <a:lnSpc>
                <a:spcPct val="130000"/>
              </a:lnSpc>
              <a:spcBef>
                <a:spcPct val="0"/>
              </a:spcBef>
              <a:buSzPct val="105000"/>
            </a:pPr>
            <a:endParaRPr lang="zh-CN" altLang="en-US" sz="2400" b="1" dirty="0">
              <a:solidFill>
                <a:prstClr val="black"/>
              </a:solidFill>
              <a:latin typeface="楷体" panose="02010609060101010101" pitchFamily="49" charset="-122"/>
              <a:ea typeface="楷体" panose="02010609060101010101" pitchFamily="49" charset="-122"/>
            </a:endParaRPr>
          </a:p>
        </p:txBody>
      </p:sp>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642769" y="72453"/>
            <a:ext cx="5481806" cy="461665"/>
          </a:xfrm>
          <a:prstGeom prst="rect">
            <a:avLst/>
          </a:prstGeom>
          <a:noFill/>
        </p:spPr>
        <p:txBody>
          <a:bodyPr wrap="square" rtlCol="0">
            <a:spAutoFit/>
          </a:bodyPr>
          <a:lstStyle/>
          <a:p>
            <a:r>
              <a:rPr lang="zh-CN" altLang="en-US" sz="2400" b="1" kern="0" dirty="0">
                <a:solidFill>
                  <a:prstClr val="white"/>
                </a:solidFill>
                <a:latin typeface="微软雅黑" panose="020B0503020204020204" pitchFamily="34" charset="-122"/>
                <a:ea typeface="微软雅黑" panose="020B0503020204020204" pitchFamily="34" charset="-122"/>
              </a:rPr>
              <a:t>北京高校社会实践优秀论文评选标准</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58080" y="709998"/>
            <a:ext cx="8427840" cy="4494115"/>
          </a:xfrm>
          <a:prstGeom prst="rect">
            <a:avLst/>
          </a:prstGeom>
          <a:noFill/>
        </p:spPr>
        <p:txBody>
          <a:bodyPr wrap="square" rtlCol="0">
            <a:spAutoFit/>
          </a:bodyPr>
          <a:lstStyle/>
          <a:p>
            <a:pPr>
              <a:lnSpc>
                <a:spcPct val="125000"/>
              </a:lnSpc>
              <a:buFont typeface="Wingdings" panose="05000000000000000000" charset="0"/>
              <a:buChar char="Ø"/>
            </a:pPr>
            <a:r>
              <a:rPr lang="zh-CN" altLang="en-US" sz="2800" b="1" dirty="0">
                <a:solidFill>
                  <a:prstClr val="black"/>
                </a:solidFill>
                <a:latin typeface="楷体" panose="02010609060101010101" pitchFamily="49" charset="-122"/>
                <a:ea typeface="楷体" panose="02010609060101010101" pitchFamily="49" charset="-122"/>
              </a:rPr>
              <a:t>规范性：社会实践有明确的调查对象，调查方法科学；论文符合撰写规范，标题及摘要准确、精练；清楚、简要描述社会实践过程；逻辑性强，数据可靠，结论</a:t>
            </a:r>
            <a:r>
              <a:rPr lang="zh-CN" altLang="en-US" sz="2800" b="1" dirty="0" smtClean="0">
                <a:solidFill>
                  <a:prstClr val="black"/>
                </a:solidFill>
                <a:latin typeface="楷体" panose="02010609060101010101" pitchFamily="49" charset="-122"/>
                <a:ea typeface="楷体" panose="02010609060101010101" pitchFamily="49" charset="-122"/>
              </a:rPr>
              <a:t>明确。</a:t>
            </a:r>
            <a:endParaRPr lang="zh-CN" altLang="en-US" sz="2800" b="1" dirty="0">
              <a:solidFill>
                <a:prstClr val="black"/>
              </a:solidFill>
              <a:latin typeface="楷体" panose="02010609060101010101" pitchFamily="49" charset="-122"/>
              <a:ea typeface="楷体" panose="02010609060101010101" pitchFamily="49" charset="-122"/>
            </a:endParaRPr>
          </a:p>
          <a:p>
            <a:pPr>
              <a:lnSpc>
                <a:spcPct val="125000"/>
              </a:lnSpc>
              <a:buFont typeface="Wingdings" panose="05000000000000000000" charset="0"/>
              <a:buChar char="Ø"/>
            </a:pPr>
            <a:r>
              <a:rPr lang="zh-CN" altLang="en-US" sz="2800" b="1" dirty="0">
                <a:solidFill>
                  <a:prstClr val="black"/>
                </a:solidFill>
                <a:latin typeface="楷体" panose="02010609060101010101" pitchFamily="49" charset="-122"/>
                <a:ea typeface="楷体" panose="02010609060101010101" pitchFamily="49" charset="-122"/>
              </a:rPr>
              <a:t>创新性：在社会实践中深化对思想政治理论课教学知识的认识；创造性地运用思想政治理论课的观点、方法认识社会，分析当前现实问题，并提出针对性建议，具有较强的现实价值。</a:t>
            </a:r>
            <a:endParaRPr lang="zh-CN" altLang="en-US" sz="2800" b="1" dirty="0">
              <a:solidFill>
                <a:prstClr val="black"/>
              </a:solidFill>
              <a:latin typeface="楷体" panose="02010609060101010101" pitchFamily="49" charset="-122"/>
              <a:ea typeface="楷体" panose="02010609060101010101" pitchFamily="49" charset="-122"/>
            </a:endParaRPr>
          </a:p>
        </p:txBody>
      </p:sp>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11"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2699792" y="1744805"/>
            <a:ext cx="5112568" cy="1630045"/>
          </a:xfrm>
          <a:prstGeom prst="rect">
            <a:avLst/>
          </a:prstGeom>
          <a:noFill/>
        </p:spPr>
        <p:txBody>
          <a:bodyPr wrap="square" rtlCol="0">
            <a:spAutoFit/>
          </a:bodyPr>
          <a:lstStyle/>
          <a:p>
            <a:pPr>
              <a:lnSpc>
                <a:spcPct val="125000"/>
              </a:lnSpc>
            </a:pPr>
            <a:r>
              <a:rPr lang="zh-CN" altLang="en-US" sz="4000" b="1" dirty="0" smtClean="0">
                <a:solidFill>
                  <a:srgbClr val="FF0000"/>
                </a:solidFill>
                <a:latin typeface="华文隶书" panose="02010800040101010101" pitchFamily="2" charset="-122"/>
                <a:ea typeface="华文隶书" panose="02010800040101010101" pitchFamily="2" charset="-122"/>
              </a:rPr>
              <a:t>新中国七十周年</a:t>
            </a:r>
            <a:r>
              <a:rPr lang="en-US" altLang="zh-CN" sz="4000" b="1" dirty="0" smtClean="0">
                <a:solidFill>
                  <a:srgbClr val="FF0000"/>
                </a:solidFill>
                <a:latin typeface="华文隶书" panose="02010800040101010101" pitchFamily="2" charset="-122"/>
                <a:ea typeface="华文隶书" panose="02010800040101010101" pitchFamily="2" charset="-122"/>
              </a:rPr>
              <a:t>   </a:t>
            </a:r>
            <a:r>
              <a:rPr lang="zh-CN" altLang="en-US" sz="4000" b="1" dirty="0" smtClean="0">
                <a:solidFill>
                  <a:srgbClr val="FF0000"/>
                </a:solidFill>
                <a:latin typeface="华文隶书" panose="02010800040101010101" pitchFamily="2" charset="-122"/>
                <a:ea typeface="华文隶书" panose="02010800040101010101" pitchFamily="2" charset="-122"/>
              </a:rPr>
              <a:t>     砥砺奋进谋新篇</a:t>
            </a:r>
            <a:endParaRPr lang="zh-CN" altLang="en-US" sz="4000" b="1" dirty="0">
              <a:solidFill>
                <a:srgbClr val="FF0000"/>
              </a:solidFill>
              <a:latin typeface="华文隶书" panose="02010800040101010101" pitchFamily="2" charset="-122"/>
              <a:ea typeface="华文隶书" panose="02010800040101010101" pitchFamily="2" charset="-122"/>
            </a:endParaRPr>
          </a:p>
        </p:txBody>
      </p:sp>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107504" y="72453"/>
            <a:ext cx="7704856" cy="46037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五  北京理工大学</a:t>
            </a:r>
            <a:r>
              <a:rPr lang="en-US" altLang="zh-CN" sz="2400" b="1" kern="0" dirty="0" smtClean="0">
                <a:solidFill>
                  <a:prstClr val="white"/>
                </a:solidFill>
                <a:latin typeface="微软雅黑" panose="020B0503020204020204" pitchFamily="34" charset="-122"/>
                <a:ea typeface="微软雅黑" panose="020B0503020204020204" pitchFamily="34" charset="-122"/>
              </a:rPr>
              <a:t>2019</a:t>
            </a:r>
            <a:r>
              <a:rPr lang="zh-CN" altLang="en-US" sz="2400" b="1" kern="0" dirty="0" smtClean="0">
                <a:solidFill>
                  <a:prstClr val="white"/>
                </a:solidFill>
                <a:latin typeface="微软雅黑" panose="020B0503020204020204" pitchFamily="34" charset="-122"/>
                <a:ea typeface="微软雅黑" panose="020B0503020204020204" pitchFamily="34" charset="-122"/>
              </a:rPr>
              <a:t>年思政课社会实践</a:t>
            </a:r>
            <a:r>
              <a:rPr lang="zh-CN" altLang="en-US" sz="2400" b="1" kern="0" dirty="0">
                <a:solidFill>
                  <a:prstClr val="white"/>
                </a:solidFill>
                <a:latin typeface="微软雅黑" panose="020B0503020204020204" pitchFamily="34" charset="-122"/>
                <a:ea typeface="微软雅黑" panose="020B0503020204020204" pitchFamily="34" charset="-122"/>
              </a:rPr>
              <a:t>主题与选题</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0"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9584"/>
            <a:ext cx="3851920" cy="1045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服务北京发展</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395458" y="761772"/>
            <a:ext cx="8576342" cy="5777230"/>
          </a:xfrm>
          <a:prstGeom prst="rect">
            <a:avLst/>
          </a:prstGeom>
          <a:noFill/>
        </p:spPr>
        <p:txBody>
          <a:bodyPr wrap="square" rtlCol="0">
            <a:spAutoFit/>
          </a:bodyPr>
          <a:lstStyle/>
          <a:p>
            <a:pPr>
              <a:lnSpc>
                <a:spcPct val="125000"/>
              </a:lnSpc>
              <a:buFont typeface="Wingdings" panose="05000000000000000000" charset="0"/>
              <a:buChar char="Ø"/>
            </a:pPr>
            <a:r>
              <a:rPr lang="zh-CN" altLang="en-US" b="1" dirty="0" smtClean="0">
                <a:solidFill>
                  <a:prstClr val="black"/>
                </a:solidFill>
                <a:latin typeface="宋体" panose="02010600030101010101" pitchFamily="2" charset="-122"/>
                <a:ea typeface="宋体" panose="02010600030101010101" pitchFamily="2" charset="-122"/>
              </a:rPr>
              <a:t>围绕北京市“四个中心”</a:t>
            </a:r>
            <a:r>
              <a:rPr lang="zh-CN" altLang="en-US" b="1" dirty="0">
                <a:solidFill>
                  <a:prstClr val="black"/>
                </a:solidFill>
                <a:latin typeface="宋体" panose="02010600030101010101" pitchFamily="2" charset="-122"/>
                <a:ea typeface="宋体" panose="02010600030101010101" pitchFamily="2" charset="-122"/>
              </a:rPr>
              <a:t>功能定位、结合首都发展需求、发挥专业优势开展调研实践活动，以实际行动助力首都经济社会建设发展，在服务首都发展的生动实践中进一步树立“四个正确认识”，坚定“四个自信”</a:t>
            </a:r>
            <a:r>
              <a:rPr lang="zh-CN" altLang="en-US" b="1" dirty="0" smtClean="0">
                <a:solidFill>
                  <a:prstClr val="black"/>
                </a:solidFill>
                <a:latin typeface="宋体" panose="02010600030101010101" pitchFamily="2" charset="-122"/>
                <a:ea typeface="宋体" panose="02010600030101010101" pitchFamily="2" charset="-122"/>
              </a:rPr>
              <a:t>。</a:t>
            </a:r>
            <a:endParaRPr lang="en-US" altLang="zh-CN" b="1" dirty="0" smtClean="0">
              <a:solidFill>
                <a:prstClr val="black"/>
              </a:solidFill>
              <a:latin typeface="宋体" panose="02010600030101010101" pitchFamily="2" charset="-122"/>
              <a:ea typeface="宋体" panose="02010600030101010101" pitchFamily="2" charset="-122"/>
            </a:endParaRPr>
          </a:p>
          <a:p>
            <a:pPr>
              <a:lnSpc>
                <a:spcPct val="125000"/>
              </a:lnSpc>
              <a:buFont typeface="Wingdings" panose="05000000000000000000" charset="0"/>
              <a:buChar char="Ø"/>
            </a:pPr>
            <a:r>
              <a:rPr lang="zh-CN" altLang="en-US" b="1" dirty="0">
                <a:solidFill>
                  <a:srgbClr val="FF0000"/>
                </a:solidFill>
                <a:latin typeface="黑体" panose="02010609060101010101" pitchFamily="49" charset="-122"/>
                <a:ea typeface="黑体" panose="02010609060101010101" pitchFamily="49" charset="-122"/>
              </a:rPr>
              <a:t>参考</a:t>
            </a:r>
            <a:r>
              <a:rPr lang="zh-CN" altLang="en-US" b="1" dirty="0" smtClean="0">
                <a:solidFill>
                  <a:srgbClr val="FF0000"/>
                </a:solidFill>
                <a:latin typeface="黑体" panose="02010609060101010101" pitchFamily="49" charset="-122"/>
                <a:ea typeface="黑体" panose="02010609060101010101" pitchFamily="49" charset="-122"/>
              </a:rPr>
              <a:t>选题方向</a:t>
            </a:r>
            <a:r>
              <a:rPr lang="zh-CN" altLang="en-US" b="1" dirty="0" smtClean="0">
                <a:solidFill>
                  <a:srgbClr val="FF0000"/>
                </a:solidFill>
                <a:latin typeface="黑体" panose="02010609060101010101" pitchFamily="49" charset="-122"/>
                <a:ea typeface="黑体" panose="02010609060101010101" pitchFamily="49" charset="-122"/>
                <a:sym typeface="Wingdings" panose="05000000000000000000" pitchFamily="2" charset="2"/>
              </a:rPr>
              <a:t>：</a:t>
            </a:r>
            <a:endParaRPr lang="en-US" altLang="zh-CN" b="1" dirty="0" smtClean="0">
              <a:solidFill>
                <a:srgbClr val="FF0000"/>
              </a:solidFill>
              <a:latin typeface="黑体" panose="02010609060101010101" pitchFamily="49" charset="-122"/>
              <a:ea typeface="黑体" panose="02010609060101010101" pitchFamily="49" charset="-122"/>
              <a:sym typeface="Wingdings" panose="05000000000000000000" pitchFamily="2" charset="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sym typeface="Wingdings" panose="05000000000000000000" pitchFamily="2" charset="2"/>
              </a:rPr>
              <a:t>（</a:t>
            </a:r>
            <a:r>
              <a:rPr lang="en-US" altLang="zh-CN" b="1" dirty="0" smtClean="0">
                <a:solidFill>
                  <a:prstClr val="black"/>
                </a:solidFill>
                <a:latin typeface="宋体" panose="02010600030101010101" pitchFamily="2" charset="-122"/>
                <a:ea typeface="宋体" panose="02010600030101010101" pitchFamily="2" charset="-122"/>
                <a:sym typeface="Wingdings" panose="05000000000000000000" pitchFamily="2" charset="2"/>
              </a:rPr>
              <a:t>1</a:t>
            </a:r>
            <a:r>
              <a:rPr lang="zh-CN" altLang="en-US" b="1" dirty="0" smtClean="0">
                <a:solidFill>
                  <a:prstClr val="black"/>
                </a:solidFill>
                <a:latin typeface="宋体" panose="02010600030101010101" pitchFamily="2" charset="-122"/>
                <a:ea typeface="宋体" panose="02010600030101010101" pitchFamily="2" charset="-122"/>
                <a:sym typeface="Wingdings" panose="05000000000000000000" pitchFamily="2" charset="2"/>
              </a:rPr>
              <a:t>）街道（乡镇）养老照料中心与社区养老服务驿站建设问题与对策</a:t>
            </a:r>
            <a:endParaRPr lang="zh-CN" altLang="en-US" b="1" dirty="0" smtClean="0">
              <a:solidFill>
                <a:prstClr val="black"/>
              </a:solidFill>
              <a:latin typeface="宋体" panose="02010600030101010101" pitchFamily="2" charset="-122"/>
              <a:ea typeface="宋体" panose="02010600030101010101" pitchFamily="2" charset="-122"/>
              <a:sym typeface="Wingdings" panose="05000000000000000000" pitchFamily="2" charset="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2</a:t>
            </a:r>
            <a:r>
              <a:rPr lang="zh-CN" altLang="en-US" b="1" dirty="0" smtClean="0">
                <a:solidFill>
                  <a:prstClr val="black"/>
                </a:solidFill>
                <a:latin typeface="宋体" panose="02010600030101010101" pitchFamily="2" charset="-122"/>
                <a:ea typeface="宋体" panose="02010600030101010101" pitchFamily="2" charset="-122"/>
              </a:rPr>
              <a:t>）街道（或社区）社会心理服务站建设现状与对策</a:t>
            </a:r>
            <a:endParaRPr lang="zh-CN" altLang="en-US" b="1" dirty="0" smtClean="0">
              <a:solidFill>
                <a:prstClr val="black"/>
              </a:solidFill>
              <a:latin typeface="宋体" panose="02010600030101010101" pitchFamily="2" charset="-122"/>
              <a:ea typeface="宋体" panose="02010600030101010101" pitchFamily="2" charset="-12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3</a:t>
            </a:r>
            <a:r>
              <a:rPr lang="zh-CN" altLang="en-US" b="1" dirty="0" smtClean="0">
                <a:solidFill>
                  <a:prstClr val="black"/>
                </a:solidFill>
                <a:latin typeface="宋体" panose="02010600030101010101" pitchFamily="2" charset="-122"/>
                <a:ea typeface="宋体" panose="02010600030101010101" pitchFamily="2" charset="-122"/>
              </a:rPr>
              <a:t>）北京市农村地区乡村卫生室建设现状与对策</a:t>
            </a:r>
            <a:endParaRPr lang="zh-CN" altLang="en-US" b="1" dirty="0" smtClean="0">
              <a:solidFill>
                <a:prstClr val="black"/>
              </a:solidFill>
              <a:latin typeface="宋体" panose="02010600030101010101" pitchFamily="2" charset="-122"/>
              <a:ea typeface="宋体" panose="02010600030101010101" pitchFamily="2" charset="-12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4</a:t>
            </a: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a:t>
            </a:r>
            <a:r>
              <a:rPr lang="zh-CN" altLang="en-US" b="1" dirty="0" smtClean="0">
                <a:solidFill>
                  <a:prstClr val="black"/>
                </a:solidFill>
                <a:latin typeface="宋体" panose="02010600030101010101" pitchFamily="2" charset="-122"/>
                <a:ea typeface="宋体" panose="02010600030101010101" pitchFamily="2" charset="-122"/>
              </a:rPr>
              <a:t>社区之家</a:t>
            </a:r>
            <a:r>
              <a:rPr lang="en-US" altLang="zh-CN" b="1" dirty="0" smtClean="0">
                <a:solidFill>
                  <a:prstClr val="black"/>
                </a:solidFill>
                <a:latin typeface="宋体" panose="02010600030101010101" pitchFamily="2" charset="-122"/>
                <a:ea typeface="宋体" panose="02010600030101010101" pitchFamily="2" charset="-122"/>
              </a:rPr>
              <a:t>”</a:t>
            </a:r>
            <a:r>
              <a:rPr lang="zh-CN" altLang="en-US" b="1" dirty="0" smtClean="0">
                <a:solidFill>
                  <a:prstClr val="black"/>
                </a:solidFill>
                <a:latin typeface="宋体" panose="02010600030101010101" pitchFamily="2" charset="-122"/>
                <a:ea typeface="宋体" panose="02010600030101010101" pitchFamily="2" charset="-122"/>
              </a:rPr>
              <a:t>建设现状调查</a:t>
            </a:r>
            <a:endParaRPr lang="zh-CN" altLang="en-US" b="1" dirty="0" smtClean="0">
              <a:solidFill>
                <a:prstClr val="black"/>
              </a:solidFill>
              <a:latin typeface="宋体" panose="02010600030101010101" pitchFamily="2" charset="-122"/>
              <a:ea typeface="宋体" panose="02010600030101010101" pitchFamily="2" charset="-12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5</a:t>
            </a:r>
            <a:r>
              <a:rPr lang="zh-CN" altLang="en-US" b="1" dirty="0" smtClean="0">
                <a:solidFill>
                  <a:prstClr val="black"/>
                </a:solidFill>
                <a:latin typeface="宋体" panose="02010600030101010101" pitchFamily="2" charset="-122"/>
                <a:ea typeface="宋体" panose="02010600030101010101" pitchFamily="2" charset="-122"/>
              </a:rPr>
              <a:t>）“一刻钟社区服务圈”建设现状调查</a:t>
            </a:r>
            <a:endParaRPr lang="zh-CN" altLang="en-US" b="1" dirty="0" smtClean="0">
              <a:solidFill>
                <a:prstClr val="black"/>
              </a:solidFill>
              <a:latin typeface="宋体" panose="02010600030101010101" pitchFamily="2" charset="-122"/>
              <a:ea typeface="宋体" panose="02010600030101010101" pitchFamily="2" charset="-12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6</a:t>
            </a:r>
            <a:r>
              <a:rPr lang="zh-CN" altLang="en-US" b="1" dirty="0" smtClean="0">
                <a:solidFill>
                  <a:prstClr val="black"/>
                </a:solidFill>
                <a:latin typeface="宋体" panose="02010600030101010101" pitchFamily="2" charset="-122"/>
                <a:ea typeface="宋体" panose="02010600030101010101" pitchFamily="2" charset="-122"/>
              </a:rPr>
              <a:t>）“互联网</a:t>
            </a:r>
            <a:r>
              <a:rPr lang="en-US" altLang="zh-CN" b="1" dirty="0" smtClean="0">
                <a:solidFill>
                  <a:prstClr val="black"/>
                </a:solidFill>
                <a:latin typeface="宋体" panose="02010600030101010101" pitchFamily="2" charset="-122"/>
                <a:ea typeface="宋体" panose="02010600030101010101" pitchFamily="2" charset="-122"/>
              </a:rPr>
              <a:t>+”</a:t>
            </a: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a:t>
            </a:r>
            <a:r>
              <a:rPr lang="zh-CN" altLang="en-US" b="1" dirty="0">
                <a:solidFill>
                  <a:prstClr val="black"/>
                </a:solidFill>
                <a:latin typeface="宋体" panose="02010600030101010101" pitchFamily="2" charset="-122"/>
                <a:ea typeface="宋体" panose="02010600030101010101" pitchFamily="2" charset="-122"/>
              </a:rPr>
              <a:t>中国制造</a:t>
            </a:r>
            <a:r>
              <a:rPr lang="en-US" altLang="zh-CN" b="1" dirty="0">
                <a:solidFill>
                  <a:prstClr val="black"/>
                </a:solidFill>
                <a:latin typeface="宋体" panose="02010600030101010101" pitchFamily="2" charset="-122"/>
                <a:ea typeface="宋体" panose="02010600030101010101" pitchFamily="2" charset="-122"/>
              </a:rPr>
              <a:t>2025”“</a:t>
            </a:r>
            <a:r>
              <a:rPr lang="zh-CN" altLang="en-US" b="1" dirty="0">
                <a:solidFill>
                  <a:prstClr val="black"/>
                </a:solidFill>
                <a:latin typeface="宋体" panose="02010600030101010101" pitchFamily="2" charset="-122"/>
                <a:ea typeface="宋体" panose="02010600030101010101" pitchFamily="2" charset="-122"/>
              </a:rPr>
              <a:t>双创</a:t>
            </a:r>
            <a:r>
              <a:rPr lang="zh-CN" altLang="en-US" b="1" dirty="0" smtClean="0">
                <a:solidFill>
                  <a:prstClr val="black"/>
                </a:solidFill>
                <a:latin typeface="宋体" panose="02010600030101010101" pitchFamily="2" charset="-122"/>
                <a:ea typeface="宋体" panose="02010600030101010101" pitchFamily="2" charset="-122"/>
              </a:rPr>
              <a:t>”）等</a:t>
            </a:r>
            <a:r>
              <a:rPr lang="zh-CN" altLang="en-US" b="1" dirty="0">
                <a:solidFill>
                  <a:prstClr val="black"/>
                </a:solidFill>
                <a:latin typeface="宋体" panose="02010600030101010101" pitchFamily="2" charset="-122"/>
                <a:ea typeface="宋体" panose="02010600030101010101" pitchFamily="2" charset="-122"/>
              </a:rPr>
              <a:t>对首都带来的发展</a:t>
            </a:r>
            <a:r>
              <a:rPr lang="zh-CN" altLang="en-US" b="1" dirty="0" smtClean="0">
                <a:solidFill>
                  <a:prstClr val="black"/>
                </a:solidFill>
                <a:latin typeface="宋体" panose="02010600030101010101" pitchFamily="2" charset="-122"/>
                <a:ea typeface="宋体" panose="02010600030101010101" pitchFamily="2" charset="-122"/>
              </a:rPr>
              <a:t>变化</a:t>
            </a:r>
            <a:endParaRPr lang="en-US" altLang="zh-CN" b="1" dirty="0" smtClean="0">
              <a:solidFill>
                <a:prstClr val="black"/>
              </a:solidFill>
              <a:latin typeface="宋体" panose="02010600030101010101" pitchFamily="2" charset="-122"/>
              <a:ea typeface="宋体" panose="02010600030101010101" pitchFamily="2" charset="-122"/>
            </a:endParaRPr>
          </a:p>
          <a:p>
            <a:pPr>
              <a:lnSpc>
                <a:spcPct val="125000"/>
              </a:lnSpc>
            </a:pPr>
            <a:r>
              <a:rPr lang="zh-CN" altLang="en-US" b="1" dirty="0" smtClean="0">
                <a:solidFill>
                  <a:prstClr val="black"/>
                </a:solidFill>
                <a:latin typeface="宋体" panose="02010600030101010101" pitchFamily="2" charset="-122"/>
                <a:ea typeface="宋体" panose="02010600030101010101" pitchFamily="2" charset="-122"/>
              </a:rPr>
              <a:t>（</a:t>
            </a:r>
            <a:r>
              <a:rPr lang="en-US" altLang="zh-CN" b="1" dirty="0" smtClean="0">
                <a:solidFill>
                  <a:prstClr val="black"/>
                </a:solidFill>
                <a:latin typeface="宋体" panose="02010600030101010101" pitchFamily="2" charset="-122"/>
                <a:ea typeface="宋体" panose="02010600030101010101" pitchFamily="2" charset="-122"/>
              </a:rPr>
              <a:t>7</a:t>
            </a:r>
            <a:r>
              <a:rPr lang="zh-CN" altLang="en-US" b="1" dirty="0" smtClean="0">
                <a:solidFill>
                  <a:prstClr val="black"/>
                </a:solidFill>
                <a:latin typeface="宋体" panose="02010600030101010101" pitchFamily="2" charset="-122"/>
                <a:ea typeface="宋体" panose="02010600030101010101" pitchFamily="2" charset="-122"/>
              </a:rPr>
              <a:t>）围绕</a:t>
            </a:r>
            <a:r>
              <a:rPr lang="zh-CN" altLang="en-US" b="1" dirty="0">
                <a:solidFill>
                  <a:prstClr val="black"/>
                </a:solidFill>
                <a:latin typeface="宋体" panose="02010600030101010101" pitchFamily="2" charset="-122"/>
                <a:ea typeface="宋体" panose="02010600030101010101" pitchFamily="2" charset="-122"/>
              </a:rPr>
              <a:t>节能减排、水资源保护、城市修补、生态修复、垃圾处理、资源开发、自然灾害预防等内容，</a:t>
            </a:r>
            <a:r>
              <a:rPr lang="zh-CN" altLang="en-US" b="1" dirty="0" smtClean="0">
                <a:solidFill>
                  <a:prstClr val="black"/>
                </a:solidFill>
                <a:latin typeface="宋体" panose="02010600030101010101" pitchFamily="2" charset="-122"/>
                <a:ea typeface="宋体" panose="02010600030101010101" pitchFamily="2" charset="-122"/>
              </a:rPr>
              <a:t>开展实践调查活动</a:t>
            </a:r>
            <a:r>
              <a:rPr lang="zh-CN" altLang="en-US" sz="2000" b="1" dirty="0">
                <a:solidFill>
                  <a:prstClr val="black"/>
                </a:solidFill>
                <a:latin typeface="宋体" panose="02010600030101010101" pitchFamily="2" charset="-122"/>
                <a:ea typeface="宋体" panose="02010600030101010101" pitchFamily="2" charset="-122"/>
              </a:rPr>
              <a:t>。</a:t>
            </a:r>
            <a:endParaRPr lang="en-US" altLang="zh-CN" sz="2000" b="1" dirty="0" smtClean="0">
              <a:solidFill>
                <a:prstClr val="black"/>
              </a:solidFill>
              <a:latin typeface="宋体" panose="02010600030101010101" pitchFamily="2" charset="-122"/>
              <a:ea typeface="宋体" panose="02010600030101010101" pitchFamily="2" charset="-122"/>
            </a:endParaRPr>
          </a:p>
          <a:p>
            <a:pPr>
              <a:lnSpc>
                <a:spcPct val="125000"/>
              </a:lnSpc>
              <a:buFont typeface="Wingdings" panose="05000000000000000000" charset="0"/>
              <a:buChar char="Ø"/>
            </a:pPr>
            <a:endParaRPr lang="en-US" altLang="zh-CN" sz="2000" b="1" dirty="0" smtClean="0">
              <a:solidFill>
                <a:prstClr val="black"/>
              </a:solidFill>
              <a:latin typeface="宋体" panose="02010600030101010101" pitchFamily="2" charset="-122"/>
              <a:ea typeface="宋体" panose="02010600030101010101" pitchFamily="2" charset="-122"/>
            </a:endParaRPr>
          </a:p>
          <a:p>
            <a:pPr>
              <a:lnSpc>
                <a:spcPct val="150000"/>
              </a:lnSpc>
              <a:buFont typeface="Wingdings" panose="05000000000000000000" charset="0"/>
              <a:buChar char="Ø"/>
            </a:pPr>
            <a:endParaRPr lang="en-US" altLang="zh-CN" sz="2400" b="1" dirty="0" smtClean="0">
              <a:solidFill>
                <a:prstClr val="black"/>
              </a:solidFill>
              <a:latin typeface="宋体" panose="02010600030101010101" pitchFamily="2" charset="-122"/>
              <a:ea typeface="宋体" panose="02010600030101010101" pitchFamily="2" charset="-122"/>
            </a:endParaRPr>
          </a:p>
          <a:p>
            <a:pPr>
              <a:lnSpc>
                <a:spcPct val="150000"/>
              </a:lnSpc>
              <a:buFont typeface="Wingdings" panose="05000000000000000000" charset="0"/>
              <a:buChar char="Ø"/>
            </a:pPr>
            <a:endParaRPr sz="2400" b="1" dirty="0">
              <a:solidFill>
                <a:prstClr val="black"/>
              </a:solidFill>
              <a:latin typeface="宋体" panose="02010600030101010101" pitchFamily="2" charset="-122"/>
              <a:ea typeface="宋体" panose="02010600030101010101" pitchFamily="2" charset="-122"/>
            </a:endParaRPr>
          </a:p>
        </p:txBody>
      </p:sp>
      <p:sp>
        <p:nvSpPr>
          <p:cNvPr id="14" name="流程图: 过程 13"/>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 name="文本框 32"/>
          <p:cNvSpPr txBox="1"/>
          <p:nvPr/>
        </p:nvSpPr>
        <p:spPr>
          <a:xfrm>
            <a:off x="395536" y="72453"/>
            <a:ext cx="5729039" cy="461665"/>
          </a:xfrm>
          <a:prstGeom prst="rect">
            <a:avLst/>
          </a:prstGeom>
          <a:noFill/>
        </p:spPr>
        <p:txBody>
          <a:bodyPr wrap="square" rtlCol="0">
            <a:spAutoFit/>
          </a:bodyPr>
          <a:lstStyle/>
          <a:p>
            <a:pPr lvl="0"/>
            <a:r>
              <a:rPr lang="en-US" altLang="zh-CN" sz="2400" b="1" kern="0" dirty="0" smtClean="0">
                <a:solidFill>
                  <a:schemeClr val="bg1"/>
                </a:solidFill>
                <a:latin typeface="微软雅黑" panose="020B0503020204020204" pitchFamily="34" charset="-122"/>
                <a:ea typeface="微软雅黑" panose="020B0503020204020204" pitchFamily="34" charset="-122"/>
              </a:rPr>
              <a:t>1.</a:t>
            </a:r>
            <a:r>
              <a:rPr lang="zh-CN" altLang="en-US" sz="2400" b="1" kern="0" dirty="0" smtClean="0">
                <a:solidFill>
                  <a:schemeClr val="bg1"/>
                </a:solidFill>
                <a:latin typeface="微软雅黑" panose="020B0503020204020204" pitchFamily="34" charset="-122"/>
                <a:ea typeface="微软雅黑" panose="020B0503020204020204" pitchFamily="34" charset="-122"/>
              </a:rPr>
              <a:t>服务</a:t>
            </a:r>
            <a:r>
              <a:rPr lang="zh-CN" altLang="en-US" sz="2400" b="1" kern="0" dirty="0">
                <a:solidFill>
                  <a:schemeClr val="bg1"/>
                </a:solidFill>
                <a:latin typeface="微软雅黑" panose="020B0503020204020204" pitchFamily="34" charset="-122"/>
                <a:ea typeface="微软雅黑" panose="020B0503020204020204" pitchFamily="34" charset="-122"/>
              </a:rPr>
              <a:t>北京</a:t>
            </a:r>
            <a:r>
              <a:rPr lang="zh-CN" altLang="en-US" sz="2400" b="1" kern="0" dirty="0" smtClean="0">
                <a:solidFill>
                  <a:schemeClr val="bg1"/>
                </a:solidFill>
                <a:latin typeface="微软雅黑" panose="020B0503020204020204" pitchFamily="34" charset="-122"/>
                <a:ea typeface="微软雅黑" panose="020B0503020204020204" pitchFamily="34" charset="-122"/>
              </a:rPr>
              <a:t>发展</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16"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59532" y="841276"/>
            <a:ext cx="8424936" cy="4554220"/>
          </a:xfrm>
          <a:prstGeom prst="rect">
            <a:avLst/>
          </a:prstGeom>
          <a:noFill/>
        </p:spPr>
        <p:txBody>
          <a:bodyPr wrap="square" rtlCol="0">
            <a:spAutoFit/>
          </a:bodyPr>
          <a:lstStyle/>
          <a:p>
            <a:pPr>
              <a:buFont typeface="Wingdings" panose="05000000000000000000" charset="0"/>
              <a:buChar char="Ø"/>
            </a:pPr>
            <a:r>
              <a:rPr lang="zh-CN" altLang="en-US" sz="2000" dirty="0" smtClean="0">
                <a:solidFill>
                  <a:prstClr val="black"/>
                </a:solidFill>
                <a:latin typeface="黑体" panose="02010609060101010101" pitchFamily="49" charset="-122"/>
                <a:ea typeface="黑体" panose="02010609060101010101" pitchFamily="49" charset="-122"/>
              </a:rPr>
              <a:t>“小康不小康，关键看老乡。”只有切实解决好“三农”问题，让农村和城市协调发展，才能决胜全面建成小康社会，全面建设社会主义现代化国家。</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smtClean="0">
              <a:solidFill>
                <a:srgbClr val="FF0000"/>
              </a:solidFill>
              <a:latin typeface="黑体" panose="02010609060101010101" pitchFamily="49" charset="-122"/>
              <a:ea typeface="黑体" panose="02010609060101010101" pitchFamily="49" charset="-12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1</a:t>
            </a:r>
            <a:r>
              <a:rPr lang="zh-CN" altLang="en-US" sz="2000" dirty="0">
                <a:solidFill>
                  <a:prstClr val="black"/>
                </a:solidFill>
                <a:latin typeface="黑体" panose="02010609060101010101" pitchFamily="49" charset="-122"/>
                <a:ea typeface="黑体" panose="02010609060101010101" pitchFamily="49" charset="-122"/>
                <a:sym typeface="Wingdings" panose="05000000000000000000" pitchFamily="2" charset="2"/>
              </a:rPr>
              <a:t>）都市型农业的发展现状与问题</a:t>
            </a:r>
            <a:endPar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2</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）三产融合发展和农民增收问题</a:t>
            </a:r>
            <a:endPar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3</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zh-CN" altLang="en-US" sz="2000" dirty="0">
                <a:solidFill>
                  <a:prstClr val="black"/>
                </a:solidFill>
                <a:latin typeface="黑体" panose="02010609060101010101" pitchFamily="49" charset="-122"/>
                <a:ea typeface="黑体" panose="02010609060101010101" pitchFamily="49" charset="-122"/>
                <a:sym typeface="Wingdings" panose="05000000000000000000" pitchFamily="2" charset="2"/>
              </a:rPr>
              <a:t>科技型农民、管理型农民和农村实用技术人才现状</a:t>
            </a:r>
            <a:endParaRPr lang="zh-CN" altLang="en-US" sz="2000" dirty="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4</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zh-CN" altLang="en-US" sz="2000" dirty="0">
                <a:solidFill>
                  <a:prstClr val="black"/>
                </a:solidFill>
                <a:latin typeface="黑体" panose="02010609060101010101" pitchFamily="49" charset="-122"/>
                <a:ea typeface="黑体" panose="02010609060101010101" pitchFamily="49" charset="-122"/>
                <a:sym typeface="Wingdings" panose="05000000000000000000" pitchFamily="2" charset="2"/>
              </a:rPr>
              <a:t>农村土地制度三项改革问题调研</a:t>
            </a:r>
            <a:endParaRPr lang="zh-CN" altLang="en-US" sz="2000" dirty="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5</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）科技</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人才到农村创新创业的</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有关问题调研</a:t>
            </a:r>
            <a:endPar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6</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）文化自信扎根社会主义新农村问题</a:t>
            </a:r>
            <a:endPar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7</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）深化乡村制度改革与治理创新问题</a:t>
            </a:r>
            <a:endPar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a:t>
            </a:r>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8</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）小农户和现代农业发展有机衔接问题</a:t>
            </a:r>
            <a:endPar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r>
              <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 (8) </a:t>
            </a:r>
            <a:r>
              <a:rPr lang="zh-CN" altLang="en-US"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rPr>
              <a:t>深度扶贫地区公共服务（或者基础设施、基本医疗）保障问题研究</a:t>
            </a:r>
            <a:endParaRPr lang="en-US" altLang="zh-CN" sz="2000" dirty="0" smtClean="0">
              <a:solidFill>
                <a:prstClr val="black"/>
              </a:solidFill>
              <a:latin typeface="黑体" panose="02010609060101010101" pitchFamily="49" charset="-122"/>
              <a:ea typeface="黑体" panose="02010609060101010101" pitchFamily="49" charset="-122"/>
              <a:sym typeface="Wingdings" panose="05000000000000000000" pitchFamily="2" charset="2"/>
            </a:endParaRPr>
          </a:p>
          <a:p>
            <a:endParaRPr sz="2000" b="1" dirty="0">
              <a:solidFill>
                <a:prstClr val="black"/>
              </a:solidFill>
              <a:latin typeface="宋体" panose="02010600030101010101" pitchFamily="2" charset="-122"/>
              <a:ea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251520" y="72453"/>
            <a:ext cx="5873055" cy="461665"/>
          </a:xfrm>
          <a:prstGeom prst="rect">
            <a:avLst/>
          </a:prstGeom>
          <a:noFill/>
        </p:spPr>
        <p:txBody>
          <a:bodyPr wrap="square" rtlCol="0">
            <a:spAutoFit/>
          </a:bodyPr>
          <a:lstStyle/>
          <a:p>
            <a:pPr lvl="0"/>
            <a:r>
              <a:rPr lang="en-US" altLang="zh-CN" sz="2400" b="1" kern="0" dirty="0" smtClean="0">
                <a:solidFill>
                  <a:schemeClr val="bg1"/>
                </a:solidFill>
                <a:latin typeface="微软雅黑" panose="020B0503020204020204" pitchFamily="34" charset="-122"/>
                <a:ea typeface="微软雅黑" panose="020B0503020204020204" pitchFamily="34" charset="-122"/>
              </a:rPr>
              <a:t>2.</a:t>
            </a:r>
            <a:r>
              <a:rPr lang="zh-CN" altLang="en-US" sz="2400" b="1" kern="0" dirty="0" smtClean="0">
                <a:solidFill>
                  <a:schemeClr val="bg1"/>
                </a:solidFill>
                <a:latin typeface="微软雅黑" panose="020B0503020204020204" pitchFamily="34" charset="-122"/>
                <a:ea typeface="微软雅黑" panose="020B0503020204020204" pitchFamily="34" charset="-122"/>
              </a:rPr>
              <a:t>乡村振兴</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32582" y="913284"/>
            <a:ext cx="8564535" cy="3562514"/>
          </a:xfrm>
          <a:prstGeom prst="rect">
            <a:avLst/>
          </a:prstGeom>
          <a:noFill/>
        </p:spPr>
        <p:txBody>
          <a:bodyPr wrap="square" rtlCol="0">
            <a:spAutoFit/>
          </a:bodyPr>
          <a:lstStyle/>
          <a:p>
            <a:pPr>
              <a:lnSpc>
                <a:spcPct val="125000"/>
              </a:lnSpc>
              <a:buFont typeface="Wingdings" panose="05000000000000000000" charset="0"/>
              <a:buChar char="Ø"/>
            </a:pPr>
            <a:r>
              <a:rPr lang="zh-CN" altLang="en-US" sz="2200" dirty="0" smtClean="0">
                <a:solidFill>
                  <a:prstClr val="black"/>
                </a:solidFill>
                <a:latin typeface="黑体" panose="02010609060101010101" pitchFamily="49" charset="-122"/>
                <a:ea typeface="黑体" panose="02010609060101010101" pitchFamily="49" charset="-122"/>
              </a:rPr>
              <a:t>以中国共产党诞生、发展、壮大的足迹为主线，探访中国共产党在</a:t>
            </a:r>
            <a:r>
              <a:rPr lang="zh-CN" altLang="en-US" sz="2200" dirty="0">
                <a:solidFill>
                  <a:prstClr val="black"/>
                </a:solidFill>
                <a:latin typeface="黑体" panose="02010609060101010101" pitchFamily="49" charset="-122"/>
                <a:ea typeface="黑体" panose="02010609060101010101" pitchFamily="49" charset="-122"/>
              </a:rPr>
              <a:t>革命、建设、改革事业中具有重大意义的纪念地</a:t>
            </a:r>
            <a:r>
              <a:rPr lang="zh-CN" altLang="en-US" sz="2200" dirty="0" smtClean="0">
                <a:solidFill>
                  <a:prstClr val="black"/>
                </a:solidFill>
                <a:latin typeface="黑体" panose="02010609060101010101" pitchFamily="49" charset="-122"/>
                <a:ea typeface="黑体" panose="02010609060101010101" pitchFamily="49" charset="-122"/>
              </a:rPr>
              <a:t>，传承红色精神，更好构筑中国精神、中国价值、中国力量，推动建设和改革事业不断向前发展，坚定文化自信，实现中华民族伟大复兴。</a:t>
            </a:r>
            <a:endParaRPr lang="en-US" altLang="zh-CN" sz="22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200" dirty="0" smtClean="0">
                <a:solidFill>
                  <a:srgbClr val="FF0000"/>
                </a:solidFill>
                <a:latin typeface="黑体" panose="02010609060101010101" pitchFamily="49" charset="-122"/>
                <a:ea typeface="黑体" panose="02010609060101010101" pitchFamily="49" charset="-122"/>
              </a:rPr>
              <a:t>参考选题方向：</a:t>
            </a:r>
            <a:endParaRPr lang="en-US" altLang="zh-CN" sz="2200" dirty="0" smtClean="0">
              <a:solidFill>
                <a:srgbClr val="FF0000"/>
              </a:solidFill>
              <a:latin typeface="黑体" panose="02010609060101010101" pitchFamily="49" charset="-122"/>
              <a:ea typeface="黑体" panose="02010609060101010101" pitchFamily="49" charset="-122"/>
            </a:endParaRPr>
          </a:p>
          <a:p>
            <a:pPr indent="-342900">
              <a:lnSpc>
                <a:spcPct val="125000"/>
              </a:lnSpc>
              <a:buFont typeface="Wingdings" panose="05000000000000000000" charset="0"/>
              <a:buChar char="Ø"/>
            </a:pP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1</a:t>
            </a:r>
            <a:r>
              <a:rPr lang="zh-CN" altLang="en-US" sz="2200" dirty="0">
                <a:solidFill>
                  <a:prstClr val="black"/>
                </a:solidFill>
                <a:latin typeface="黑体" panose="02010609060101010101" pitchFamily="49" charset="-122"/>
                <a:ea typeface="黑体" panose="02010609060101010101" pitchFamily="49" charset="-122"/>
              </a:rPr>
              <a:t>）红船</a:t>
            </a:r>
            <a:r>
              <a:rPr lang="zh-CN" altLang="en-US" sz="2200" dirty="0" smtClean="0">
                <a:solidFill>
                  <a:prstClr val="black"/>
                </a:solidFill>
                <a:latin typeface="黑体" panose="02010609060101010101" pitchFamily="49" charset="-122"/>
                <a:ea typeface="黑体" panose="02010609060101010101" pitchFamily="49" charset="-122"/>
              </a:rPr>
              <a:t>精神</a:t>
            </a:r>
            <a:r>
              <a:rPr lang="en-US" altLang="zh-CN" sz="2200" dirty="0" smtClean="0">
                <a:solidFill>
                  <a:prstClr val="black"/>
                </a:solidFill>
                <a:latin typeface="黑体" panose="02010609060101010101" pitchFamily="49" charset="-122"/>
                <a:ea typeface="黑体" panose="02010609060101010101" pitchFamily="49" charset="-122"/>
              </a:rPr>
              <a:t>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2</a:t>
            </a:r>
            <a:r>
              <a:rPr lang="zh-CN" altLang="en-US" sz="2200" dirty="0">
                <a:solidFill>
                  <a:prstClr val="black"/>
                </a:solidFill>
                <a:latin typeface="黑体" panose="02010609060101010101" pitchFamily="49" charset="-122"/>
                <a:ea typeface="黑体" panose="02010609060101010101" pitchFamily="49" charset="-122"/>
              </a:rPr>
              <a:t>）长征精神</a:t>
            </a:r>
            <a:r>
              <a:rPr lang="en-US" altLang="zh-CN" sz="2200" dirty="0">
                <a:solidFill>
                  <a:prstClr val="black"/>
                </a:solidFill>
                <a:latin typeface="黑体" panose="02010609060101010101" pitchFamily="49" charset="-122"/>
                <a:ea typeface="黑体" panose="02010609060101010101" pitchFamily="49" charset="-122"/>
              </a:rPr>
              <a:t>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3</a:t>
            </a:r>
            <a:r>
              <a:rPr lang="zh-CN" altLang="en-US" sz="2200" dirty="0">
                <a:solidFill>
                  <a:prstClr val="black"/>
                </a:solidFill>
                <a:latin typeface="黑体" panose="02010609060101010101" pitchFamily="49" charset="-122"/>
                <a:ea typeface="黑体" panose="02010609060101010101" pitchFamily="49" charset="-122"/>
              </a:rPr>
              <a:t>）延安精神</a:t>
            </a:r>
            <a:r>
              <a:rPr lang="en-US" altLang="zh-CN" sz="2200" dirty="0">
                <a:solidFill>
                  <a:prstClr val="black"/>
                </a:solidFill>
                <a:latin typeface="黑体" panose="02010609060101010101" pitchFamily="49" charset="-122"/>
                <a:ea typeface="黑体" panose="02010609060101010101" pitchFamily="49" charset="-122"/>
              </a:rPr>
              <a:t>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4</a:t>
            </a:r>
            <a:r>
              <a:rPr lang="zh-CN" altLang="en-US" sz="2200" dirty="0">
                <a:solidFill>
                  <a:prstClr val="black"/>
                </a:solidFill>
                <a:latin typeface="黑体" panose="02010609060101010101" pitchFamily="49" charset="-122"/>
                <a:ea typeface="黑体" panose="02010609060101010101" pitchFamily="49" charset="-122"/>
              </a:rPr>
              <a:t>）西柏坡精神</a:t>
            </a:r>
            <a:endParaRPr lang="en-US" altLang="zh-CN" sz="2200" dirty="0">
              <a:solidFill>
                <a:prstClr val="black"/>
              </a:solidFill>
              <a:latin typeface="黑体" panose="02010609060101010101" pitchFamily="49" charset="-122"/>
              <a:ea typeface="黑体" panose="02010609060101010101" pitchFamily="49" charset="-122"/>
            </a:endParaRPr>
          </a:p>
          <a:p>
            <a:pPr indent="-342900">
              <a:lnSpc>
                <a:spcPct val="125000"/>
              </a:lnSpc>
              <a:buFont typeface="Wingdings" panose="05000000000000000000" charset="0"/>
              <a:buChar char="Ø"/>
            </a:pPr>
            <a:r>
              <a:rPr lang="zh-CN" altLang="en-US" sz="2200" dirty="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5</a:t>
            </a:r>
            <a:r>
              <a:rPr lang="zh-CN" altLang="en-US" sz="2200" dirty="0">
                <a:solidFill>
                  <a:prstClr val="black"/>
                </a:solidFill>
                <a:latin typeface="黑体" panose="02010609060101010101" pitchFamily="49" charset="-122"/>
                <a:ea typeface="黑体" panose="02010609060101010101" pitchFamily="49" charset="-122"/>
              </a:rPr>
              <a:t>）雷锋精神</a:t>
            </a:r>
            <a:r>
              <a:rPr lang="en-US" altLang="zh-CN" sz="2200" dirty="0">
                <a:solidFill>
                  <a:prstClr val="black"/>
                </a:solidFill>
                <a:latin typeface="黑体" panose="02010609060101010101" pitchFamily="49" charset="-122"/>
                <a:ea typeface="黑体" panose="02010609060101010101" pitchFamily="49" charset="-122"/>
              </a:rPr>
              <a:t>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smtClean="0">
                <a:solidFill>
                  <a:prstClr val="black"/>
                </a:solidFill>
                <a:latin typeface="黑体" panose="02010609060101010101" pitchFamily="49" charset="-122"/>
                <a:ea typeface="黑体" panose="02010609060101010101" pitchFamily="49" charset="-122"/>
              </a:rPr>
              <a:t>6</a:t>
            </a:r>
            <a:r>
              <a:rPr lang="zh-CN" altLang="en-US" sz="2200" dirty="0">
                <a:solidFill>
                  <a:prstClr val="black"/>
                </a:solidFill>
                <a:latin typeface="黑体" panose="02010609060101010101" pitchFamily="49" charset="-122"/>
                <a:ea typeface="黑体" panose="02010609060101010101" pitchFamily="49" charset="-122"/>
              </a:rPr>
              <a:t>）铁人精神</a:t>
            </a:r>
            <a:r>
              <a:rPr lang="en-US" altLang="zh-CN" sz="2200" dirty="0">
                <a:solidFill>
                  <a:prstClr val="black"/>
                </a:solidFill>
                <a:latin typeface="黑体" panose="02010609060101010101" pitchFamily="49" charset="-122"/>
                <a:ea typeface="黑体" panose="02010609060101010101" pitchFamily="49" charset="-122"/>
              </a:rPr>
              <a:t>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7</a:t>
            </a:r>
            <a:r>
              <a:rPr lang="zh-CN" altLang="en-US" sz="2200" dirty="0">
                <a:solidFill>
                  <a:prstClr val="black"/>
                </a:solidFill>
                <a:latin typeface="黑体" panose="02010609060101010101" pitchFamily="49" charset="-122"/>
                <a:ea typeface="黑体" panose="02010609060101010101" pitchFamily="49" charset="-122"/>
              </a:rPr>
              <a:t>）“两弹一星”精神</a:t>
            </a:r>
            <a:r>
              <a:rPr lang="en-US" altLang="zh-CN" sz="2200" dirty="0">
                <a:solidFill>
                  <a:prstClr val="black"/>
                </a:solidFill>
                <a:latin typeface="黑体" panose="02010609060101010101" pitchFamily="49" charset="-122"/>
                <a:ea typeface="黑体" panose="02010609060101010101" pitchFamily="49" charset="-122"/>
              </a:rPr>
              <a:t>    </a:t>
            </a:r>
            <a:endParaRPr lang="en-US" altLang="zh-CN" sz="2200" dirty="0">
              <a:solidFill>
                <a:prstClr val="black"/>
              </a:solidFill>
              <a:latin typeface="黑体" panose="02010609060101010101" pitchFamily="49" charset="-122"/>
              <a:ea typeface="黑体" panose="02010609060101010101" pitchFamily="49" charset="-122"/>
            </a:endParaRPr>
          </a:p>
          <a:p>
            <a:pPr indent="-342900">
              <a:lnSpc>
                <a:spcPct val="125000"/>
              </a:lnSpc>
              <a:buFont typeface="Wingdings" panose="05000000000000000000" charset="0"/>
              <a:buChar char="Ø"/>
            </a:pPr>
            <a:r>
              <a:rPr lang="zh-CN" altLang="en-US" sz="2200" dirty="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8</a:t>
            </a:r>
            <a:r>
              <a:rPr lang="zh-CN" altLang="en-US" sz="2200" dirty="0">
                <a:solidFill>
                  <a:prstClr val="black"/>
                </a:solidFill>
                <a:latin typeface="黑体" panose="02010609060101010101" pitchFamily="49" charset="-122"/>
                <a:ea typeface="黑体" panose="02010609060101010101" pitchFamily="49" charset="-122"/>
              </a:rPr>
              <a:t>）载人航天精神</a:t>
            </a:r>
            <a:r>
              <a:rPr lang="en-US" altLang="zh-CN" sz="2200" dirty="0">
                <a:solidFill>
                  <a:prstClr val="black"/>
                </a:solidFill>
                <a:latin typeface="黑体" panose="02010609060101010101" pitchFamily="49" charset="-122"/>
                <a:ea typeface="黑体" panose="02010609060101010101" pitchFamily="49" charset="-122"/>
              </a:rPr>
              <a:t>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9</a:t>
            </a:r>
            <a:r>
              <a:rPr lang="zh-CN" altLang="en-US" sz="2200" dirty="0">
                <a:solidFill>
                  <a:prstClr val="black"/>
                </a:solidFill>
                <a:latin typeface="黑体" panose="02010609060101010101" pitchFamily="49" charset="-122"/>
                <a:ea typeface="黑体" panose="02010609060101010101" pitchFamily="49" charset="-122"/>
              </a:rPr>
              <a:t>）抗震救灾精神 </a:t>
            </a:r>
            <a:r>
              <a:rPr lang="zh-CN" altLang="en-US" sz="2200" dirty="0" smtClean="0">
                <a:solidFill>
                  <a:prstClr val="black"/>
                </a:solidFill>
                <a:latin typeface="黑体" panose="02010609060101010101" pitchFamily="49" charset="-122"/>
                <a:ea typeface="黑体" panose="02010609060101010101" pitchFamily="49" charset="-122"/>
              </a:rPr>
              <a:t>（</a:t>
            </a:r>
            <a:r>
              <a:rPr lang="en-US" altLang="zh-CN" sz="2200" dirty="0">
                <a:solidFill>
                  <a:prstClr val="black"/>
                </a:solidFill>
                <a:latin typeface="黑体" panose="02010609060101010101" pitchFamily="49" charset="-122"/>
                <a:ea typeface="黑体" panose="02010609060101010101" pitchFamily="49" charset="-122"/>
              </a:rPr>
              <a:t>10</a:t>
            </a:r>
            <a:r>
              <a:rPr lang="zh-CN" altLang="en-US" sz="2200" dirty="0">
                <a:solidFill>
                  <a:prstClr val="black"/>
                </a:solidFill>
                <a:latin typeface="黑体" panose="02010609060101010101" pitchFamily="49" charset="-122"/>
                <a:ea typeface="黑体" panose="02010609060101010101" pitchFamily="49" charset="-122"/>
              </a:rPr>
              <a:t>）塞罕坝精神</a:t>
            </a:r>
            <a:endParaRPr sz="22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333872" y="72453"/>
            <a:ext cx="6444524" cy="461665"/>
          </a:xfrm>
          <a:prstGeom prst="rect">
            <a:avLst/>
          </a:prstGeom>
          <a:noFill/>
        </p:spPr>
        <p:txBody>
          <a:bodyPr wrap="square" rtlCol="0">
            <a:spAutoFit/>
          </a:bodyPr>
          <a:lstStyle/>
          <a:p>
            <a:r>
              <a:rPr lang="en-US" altLang="zh-CN" sz="2400" b="1" kern="0" dirty="0" smtClean="0">
                <a:solidFill>
                  <a:schemeClr val="bg1"/>
                </a:solidFill>
                <a:latin typeface="微软雅黑" panose="020B0503020204020204" pitchFamily="34" charset="-122"/>
                <a:ea typeface="微软雅黑" panose="020B0503020204020204" pitchFamily="34" charset="-122"/>
              </a:rPr>
              <a:t>3.</a:t>
            </a:r>
            <a:r>
              <a:rPr lang="zh-CN" altLang="en-US" sz="2400" b="1" kern="0" dirty="0" smtClean="0">
                <a:solidFill>
                  <a:schemeClr val="bg1"/>
                </a:solidFill>
                <a:latin typeface="微软雅黑" panose="020B0503020204020204" pitchFamily="34" charset="-122"/>
                <a:ea typeface="微软雅黑" panose="020B0503020204020204" pitchFamily="34" charset="-122"/>
              </a:rPr>
              <a:t>革命</a:t>
            </a:r>
            <a:r>
              <a:rPr lang="zh-CN" altLang="en-US" sz="2400" b="1" kern="0" dirty="0">
                <a:solidFill>
                  <a:schemeClr val="bg1"/>
                </a:solidFill>
                <a:latin typeface="微软雅黑" panose="020B0503020204020204" pitchFamily="34" charset="-122"/>
                <a:ea typeface="微软雅黑" panose="020B0503020204020204" pitchFamily="34" charset="-122"/>
              </a:rPr>
              <a:t>文化与社会主义先进文化的当代传承</a:t>
            </a:r>
            <a:endParaRPr lang="zh-CN" altLang="en-US" sz="2400" b="1" kern="0" dirty="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抵制历史虚无主义思潮</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395536" y="1238408"/>
            <a:ext cx="8352928" cy="2861310"/>
          </a:xfrm>
          <a:prstGeom prst="rect">
            <a:avLst/>
          </a:prstGeom>
          <a:noFill/>
        </p:spPr>
        <p:txBody>
          <a:bodyPr wrap="square" rtlCol="0">
            <a:spAutoFit/>
          </a:bodyPr>
          <a:lstStyle/>
          <a:p>
            <a:pPr>
              <a:lnSpc>
                <a:spcPct val="150000"/>
              </a:lnSpc>
              <a:buFont typeface="Wingdings" panose="05000000000000000000" charset="0"/>
              <a:buChar char="Ø"/>
            </a:pPr>
            <a:r>
              <a:rPr lang="zh-CN" altLang="en-US" sz="2000" dirty="0">
                <a:solidFill>
                  <a:prstClr val="black"/>
                </a:solidFill>
                <a:latin typeface="黑体" panose="02010609060101010101" pitchFamily="49" charset="-122"/>
                <a:ea typeface="黑体" panose="02010609060101010101" pitchFamily="49" charset="-122"/>
              </a:rPr>
              <a:t>习近平总书记在总结改革开放40年积累的宝贵经验时指出，“必须坚持以人民为中心，不断实现人民对美好生活的向往”。</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）城市老旧小区改造问题调研</a:t>
            </a:r>
            <a:r>
              <a:rPr lang="en-US" altLang="zh-CN" sz="2000" dirty="0" smtClean="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rPr>
              <a:t>以</a:t>
            </a:r>
            <a:r>
              <a:rPr lang="en-US" altLang="zh-CN" sz="2000" dirty="0" smtClean="0">
                <a:solidFill>
                  <a:prstClr val="black"/>
                </a:solidFill>
                <a:latin typeface="黑体" panose="02010609060101010101" pitchFamily="49" charset="-122"/>
                <a:ea typeface="黑体" panose="02010609060101010101" pitchFamily="49" charset="-122"/>
              </a:rPr>
              <a:t>XX</a:t>
            </a:r>
            <a:r>
              <a:rPr lang="zh-CN" altLang="en-US" sz="2000" dirty="0" smtClean="0">
                <a:solidFill>
                  <a:prstClr val="black"/>
                </a:solidFill>
                <a:latin typeface="黑体" panose="02010609060101010101" pitchFamily="49" charset="-122"/>
                <a:ea typeface="黑体" panose="02010609060101010101" pitchFamily="49" charset="-122"/>
              </a:rPr>
              <a:t>地为例</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rPr>
              <a:t>抱团养老</a:t>
            </a:r>
            <a:r>
              <a:rPr lang="en-US" altLang="zh-CN" sz="2000" dirty="0" smtClean="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rPr>
              <a:t>的养老模式优势、问题与对策</a:t>
            </a:r>
            <a:endParaRPr lang="zh-CN" altLang="en-US" sz="2000" dirty="0" smtClean="0">
              <a:solidFill>
                <a:prstClr val="black"/>
              </a:solidFill>
              <a:latin typeface="黑体" panose="02010609060101010101" pitchFamily="49" charset="-122"/>
              <a:ea typeface="黑体" panose="02010609060101010101" pitchFamily="49" charset="-122"/>
            </a:endParaRPr>
          </a:p>
        </p:txBody>
      </p:sp>
      <p:sp>
        <p:nvSpPr>
          <p:cNvPr id="22530" name="直接连接符 287746"/>
          <p:cNvSpPr/>
          <p:nvPr/>
        </p:nvSpPr>
        <p:spPr>
          <a:xfrm>
            <a:off x="0" y="769268"/>
            <a:ext cx="9144000" cy="0"/>
          </a:xfrm>
          <a:prstGeom prst="line">
            <a:avLst/>
          </a:prstGeom>
          <a:ln w="57150" cap="flat" cmpd="thinThick">
            <a:solidFill>
              <a:schemeClr val="tx1"/>
            </a:solidFill>
            <a:prstDash val="solid"/>
            <a:round/>
            <a:headEnd type="none" w="med" len="med"/>
            <a:tailEnd type="none" w="med" len="med"/>
          </a:ln>
        </p:spPr>
        <p:txBody>
          <a:bodyPr anchor="t"/>
          <a:lstStyle/>
          <a:p>
            <a:endParaRPr lang="zh-CN" altLang="en-US">
              <a:solidFill>
                <a:prstClr val="black"/>
              </a:solidFill>
            </a:endParaRPr>
          </a:p>
        </p:txBody>
      </p:sp>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9" name="文本框 32"/>
          <p:cNvSpPr txBox="1"/>
          <p:nvPr/>
        </p:nvSpPr>
        <p:spPr>
          <a:xfrm>
            <a:off x="251520" y="72453"/>
            <a:ext cx="5873055" cy="460375"/>
          </a:xfrm>
          <a:prstGeom prst="rect">
            <a:avLst/>
          </a:prstGeom>
          <a:noFill/>
        </p:spPr>
        <p:txBody>
          <a:bodyPr wrap="square" rtlCol="0">
            <a:spAutoFit/>
          </a:bodyPr>
          <a:lstStyle/>
          <a:p>
            <a:r>
              <a:rPr lang="en-US" altLang="zh-CN" sz="2400" b="1" kern="0" dirty="0" smtClean="0">
                <a:solidFill>
                  <a:schemeClr val="bg1"/>
                </a:solidFill>
                <a:latin typeface="微软雅黑" panose="020B0503020204020204" pitchFamily="34" charset="-122"/>
                <a:ea typeface="微软雅黑" panose="020B0503020204020204" pitchFamily="34" charset="-122"/>
              </a:rPr>
              <a:t>4.</a:t>
            </a:r>
            <a:r>
              <a:rPr lang="zh-CN" altLang="en-US" sz="2400" b="1" kern="0" dirty="0" smtClean="0">
                <a:solidFill>
                  <a:schemeClr val="bg1"/>
                </a:solidFill>
                <a:latin typeface="微软雅黑" panose="020B0503020204020204" pitchFamily="34" charset="-122"/>
                <a:ea typeface="微软雅黑" panose="020B0503020204020204" pitchFamily="34" charset="-122"/>
              </a:rPr>
              <a:t>以人民为中心：切实保障和改善民生</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11" name="Picture 2" descr="D:\康凯\进行中\北理工\new ppt\导图\10-16\2-01.png"/>
          <p:cNvPicPr>
            <a:picLocks noChangeAspect="1" noChangeArrowheads="1"/>
          </p:cNvPicPr>
          <p:nvPr/>
        </p:nvPicPr>
        <p:blipFill rotWithShape="1">
          <a:blip r:embed="rId2"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12118" y="841276"/>
            <a:ext cx="8605463" cy="3322955"/>
          </a:xfrm>
          <a:prstGeom prst="rect">
            <a:avLst/>
          </a:prstGeom>
          <a:noFill/>
        </p:spPr>
        <p:txBody>
          <a:bodyPr wrap="square" rtlCol="0">
            <a:spAutoFit/>
          </a:bodyPr>
          <a:lstStyle/>
          <a:p>
            <a:pPr>
              <a:lnSpc>
                <a:spcPct val="150000"/>
              </a:lnSpc>
              <a:buFont typeface="Wingdings" panose="05000000000000000000" charset="0"/>
              <a:buChar char="Ø"/>
            </a:pPr>
            <a:r>
              <a:rPr lang="zh-CN" altLang="en-US" sz="2000" dirty="0" smtClean="0">
                <a:solidFill>
                  <a:prstClr val="black"/>
                </a:solidFill>
                <a:latin typeface="黑体" panose="02010609060101010101" pitchFamily="49" charset="-122"/>
                <a:ea typeface="黑体" panose="02010609060101010101" pitchFamily="49" charset="-122"/>
              </a:rPr>
              <a:t>当前，新一轮科技革命和产业变革与我国经济转型升级形成交汇，数字经济、人工智能等蓬勃发展，互联网与各领域加速融合，新兴产业迎来了难得的发展机遇。</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）共享单车、共享睡眠</a:t>
            </a:r>
            <a:r>
              <a:rPr lang="en-US" altLang="zh-CN" sz="2000" dirty="0" smtClean="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rPr>
              <a:t>胶囊</a:t>
            </a:r>
            <a:r>
              <a:rPr lang="en-US" altLang="zh-CN" sz="2000" dirty="0" smtClean="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rPr>
              <a:t>存在的问题与对策</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）网红经济存在的问题与对策</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endParaRPr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323528" y="72453"/>
            <a:ext cx="5801047" cy="460375"/>
          </a:xfrm>
          <a:prstGeom prst="rect">
            <a:avLst/>
          </a:prstGeom>
          <a:noFill/>
        </p:spPr>
        <p:txBody>
          <a:bodyPr wrap="square" rtlCol="0">
            <a:spAutoFit/>
          </a:bodyPr>
          <a:lstStyle/>
          <a:p>
            <a:r>
              <a:rPr lang="en-US" altLang="zh-CN" sz="2400" b="1" kern="0" dirty="0" smtClean="0">
                <a:solidFill>
                  <a:schemeClr val="bg1"/>
                </a:solidFill>
                <a:latin typeface="微软雅黑" panose="020B0503020204020204" pitchFamily="34" charset="-122"/>
                <a:ea typeface="微软雅黑" panose="020B0503020204020204" pitchFamily="34" charset="-122"/>
              </a:rPr>
              <a:t>5.</a:t>
            </a:r>
            <a:r>
              <a:rPr lang="zh-CN" altLang="en-US" sz="2400" b="1" kern="0" dirty="0" smtClean="0">
                <a:solidFill>
                  <a:schemeClr val="bg1"/>
                </a:solidFill>
                <a:latin typeface="微软雅黑" panose="020B0503020204020204" pitchFamily="34" charset="-122"/>
                <a:ea typeface="微软雅黑" panose="020B0503020204020204" pitchFamily="34" charset="-122"/>
              </a:rPr>
              <a:t>经济发展新业态</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服务北京发展</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485546" y="737498"/>
            <a:ext cx="8172908" cy="4247317"/>
          </a:xfrm>
          <a:prstGeom prst="rect">
            <a:avLst/>
          </a:prstGeom>
          <a:noFill/>
        </p:spPr>
        <p:txBody>
          <a:bodyPr wrap="square" rtlCol="0">
            <a:spAutoFit/>
          </a:bodyPr>
          <a:lstStyle/>
          <a:p>
            <a:pPr>
              <a:lnSpc>
                <a:spcPct val="150000"/>
              </a:lnSpc>
              <a:buFont typeface="Wingdings" panose="05000000000000000000" charset="0"/>
              <a:buChar char="Ø"/>
            </a:pPr>
            <a:r>
              <a:rPr lang="zh-CN" altLang="en-US" sz="2000" b="1" dirty="0" smtClean="0">
                <a:solidFill>
                  <a:prstClr val="black"/>
                </a:solidFill>
                <a:latin typeface="宋体" panose="02010600030101010101" pitchFamily="2" charset="-122"/>
              </a:rPr>
              <a:t>习近平总书记在</a:t>
            </a:r>
            <a:r>
              <a:rPr lang="zh-CN" altLang="en-US" sz="2000" b="1" dirty="0">
                <a:solidFill>
                  <a:prstClr val="black"/>
                </a:solidFill>
                <a:latin typeface="宋体" panose="02010600030101010101" pitchFamily="2" charset="-122"/>
              </a:rPr>
              <a:t>十九大报告中指出，加快生态文明体制改革，建设美丽中国。习近平指出，我们要建设的现代化是人与自然和谐共生的现代化，既要创造更多物质财富和精神财富以满足人民日益增长的美好生活需要，也要提供更多优质生态产品以满足人民日益增长的优美生态环境需要</a:t>
            </a:r>
            <a:r>
              <a:rPr lang="zh-CN" altLang="en-US" sz="2000" b="1" dirty="0" smtClean="0">
                <a:solidFill>
                  <a:prstClr val="black"/>
                </a:solidFill>
                <a:latin typeface="宋体" panose="02010600030101010101" pitchFamily="2" charset="-122"/>
              </a:rPr>
              <a:t>。</a:t>
            </a:r>
            <a:endParaRPr lang="en-US" altLang="zh-CN" sz="2000" b="1" dirty="0" smtClean="0">
              <a:solidFill>
                <a:prstClr val="black"/>
              </a:solidFill>
              <a:latin typeface="宋体" panose="02010600030101010101" pitchFamily="2" charset="-122"/>
            </a:endParaRPr>
          </a:p>
          <a:p>
            <a:pPr>
              <a:lnSpc>
                <a:spcPct val="150000"/>
              </a:lnSpc>
              <a:buFont typeface="Wingdings" panose="05000000000000000000" charset="0"/>
              <a:buChar char="Ø"/>
            </a:pPr>
            <a:r>
              <a:rPr lang="zh-CN" altLang="en-US" sz="2000" b="1" dirty="0" smtClean="0">
                <a:solidFill>
                  <a:srgbClr val="FF0000"/>
                </a:solidFill>
                <a:latin typeface="黑体" panose="02010609060101010101" pitchFamily="49" charset="-122"/>
                <a:ea typeface="黑体" panose="02010609060101010101" pitchFamily="49" charset="-122"/>
              </a:rPr>
              <a:t>参考选题方向</a:t>
            </a:r>
            <a:r>
              <a:rPr lang="zh-CN" altLang="en-US" sz="2000" b="1" dirty="0" smtClean="0">
                <a:solidFill>
                  <a:srgbClr val="FF0000"/>
                </a:solidFill>
                <a:latin typeface="黑体" panose="02010609060101010101" pitchFamily="49" charset="-122"/>
                <a:ea typeface="黑体" panose="02010609060101010101" pitchFamily="49" charset="-122"/>
                <a:sym typeface="Wingdings" panose="05000000000000000000" pitchFamily="2" charset="2"/>
              </a:rPr>
              <a:t>： </a:t>
            </a:r>
            <a:endParaRPr lang="en-US" altLang="zh-CN" sz="2000" b="1" dirty="0" smtClean="0">
              <a:solidFill>
                <a:srgbClr val="FF0000"/>
              </a:solidFill>
              <a:latin typeface="黑体" panose="02010609060101010101" pitchFamily="49" charset="-122"/>
              <a:ea typeface="黑体" panose="02010609060101010101" pitchFamily="49" charset="-122"/>
              <a:sym typeface="Wingdings" panose="05000000000000000000" pitchFamily="2" charset="2"/>
            </a:endParaRPr>
          </a:p>
          <a:p>
            <a:pPr>
              <a:lnSpc>
                <a:spcPct val="150000"/>
              </a:lnSpc>
            </a:pPr>
            <a:r>
              <a:rPr lang="zh-CN" altLang="en-US" sz="2000" b="1" dirty="0" smtClean="0">
                <a:solidFill>
                  <a:prstClr val="black"/>
                </a:solidFill>
                <a:latin typeface="宋体" panose="02010600030101010101" pitchFamily="2" charset="-122"/>
              </a:rPr>
              <a:t>符合思政课社会实践要求，以十九大报告精神为指导，围绕</a:t>
            </a:r>
            <a:r>
              <a:rPr lang="zh-CN" altLang="en-US" sz="2000" b="1" dirty="0">
                <a:solidFill>
                  <a:prstClr val="black"/>
                </a:solidFill>
                <a:latin typeface="宋体" panose="02010600030101010101" pitchFamily="2" charset="-122"/>
              </a:rPr>
              <a:t>节能减排、水资源保护、城市修补、生态修复、垃圾处理、资源开发</a:t>
            </a:r>
            <a:r>
              <a:rPr lang="zh-CN" altLang="en-US" sz="2000" b="1" dirty="0" smtClean="0">
                <a:solidFill>
                  <a:prstClr val="black"/>
                </a:solidFill>
                <a:latin typeface="宋体" panose="02010600030101010101" pitchFamily="2" charset="-122"/>
              </a:rPr>
              <a:t>、气候变化、自然灾害</a:t>
            </a:r>
            <a:r>
              <a:rPr lang="zh-CN" altLang="en-US" sz="2000" b="1" dirty="0">
                <a:solidFill>
                  <a:prstClr val="black"/>
                </a:solidFill>
                <a:latin typeface="宋体" panose="02010600030101010101" pitchFamily="2" charset="-122"/>
              </a:rPr>
              <a:t>预防等内容，</a:t>
            </a:r>
            <a:r>
              <a:rPr lang="zh-CN" altLang="en-US" sz="2000" b="1" dirty="0" smtClean="0">
                <a:solidFill>
                  <a:prstClr val="black"/>
                </a:solidFill>
                <a:latin typeface="宋体" panose="02010600030101010101" pitchFamily="2" charset="-122"/>
              </a:rPr>
              <a:t>开展实践调查活动。</a:t>
            </a:r>
            <a:endParaRPr sz="2400" b="1" dirty="0">
              <a:solidFill>
                <a:prstClr val="black"/>
              </a:solidFill>
              <a:latin typeface="宋体" panose="02010600030101010101" pitchFamily="2" charset="-122"/>
              <a:ea typeface="宋体" panose="02010600030101010101" pitchFamily="2" charset="-122"/>
            </a:endParaRPr>
          </a:p>
        </p:txBody>
      </p:sp>
      <p:sp>
        <p:nvSpPr>
          <p:cNvPr id="14" name="流程图: 过程 13"/>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15" name="文本框 32"/>
          <p:cNvSpPr txBox="1"/>
          <p:nvPr/>
        </p:nvSpPr>
        <p:spPr>
          <a:xfrm>
            <a:off x="395536" y="72453"/>
            <a:ext cx="5729039" cy="461665"/>
          </a:xfrm>
          <a:prstGeom prst="rect">
            <a:avLst/>
          </a:prstGeom>
          <a:noFill/>
        </p:spPr>
        <p:txBody>
          <a:bodyPr wrap="square" rtlCol="0">
            <a:spAutoFit/>
          </a:bodyPr>
          <a:lstStyle/>
          <a:p>
            <a:r>
              <a:rPr lang="en-US" altLang="zh-CN" sz="2400" b="1" kern="0" dirty="0" smtClean="0">
                <a:solidFill>
                  <a:prstClr val="white"/>
                </a:solidFill>
                <a:latin typeface="微软雅黑" panose="020B0503020204020204" pitchFamily="34" charset="-122"/>
                <a:ea typeface="微软雅黑" panose="020B0503020204020204" pitchFamily="34" charset="-122"/>
              </a:rPr>
              <a:t>6.</a:t>
            </a:r>
            <a:r>
              <a:rPr lang="zh-CN" altLang="en-US" sz="2400" b="1" kern="0" dirty="0" smtClean="0">
                <a:solidFill>
                  <a:schemeClr val="bg1"/>
                </a:solidFill>
                <a:latin typeface="微软雅黑" panose="020B0503020204020204" pitchFamily="34" charset="-122"/>
                <a:ea typeface="微软雅黑" panose="020B0503020204020204" pitchFamily="34" charset="-122"/>
              </a:rPr>
              <a:t>建设美丽中国</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16"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01351" y="985292"/>
            <a:ext cx="8141297" cy="4246245"/>
          </a:xfrm>
          <a:prstGeom prst="rect">
            <a:avLst/>
          </a:prstGeom>
          <a:noFill/>
        </p:spPr>
        <p:txBody>
          <a:bodyPr wrap="square" rtlCol="0">
            <a:spAutoFit/>
          </a:bodyPr>
          <a:lstStyle/>
          <a:p>
            <a:pPr>
              <a:lnSpc>
                <a:spcPct val="150000"/>
              </a:lnSpc>
              <a:buFont typeface="Wingdings" panose="05000000000000000000" charset="0"/>
              <a:buChar char="Ø"/>
            </a:pPr>
            <a:r>
              <a:rPr lang="zh-CN" altLang="en-US" sz="2000" dirty="0">
                <a:solidFill>
                  <a:prstClr val="black"/>
                </a:solidFill>
                <a:latin typeface="黑体" panose="02010609060101010101" pitchFamily="49" charset="-122"/>
                <a:ea typeface="黑体" panose="02010609060101010101" pitchFamily="49" charset="-122"/>
              </a:rPr>
              <a:t>有序疏解北京非首都功能，是京津冀协同发展的核心任务、关键环节和重中之重。雄安新区，千年大计。经过两年多的精心规划，这座未来之城将从顶层设计阶段转向实质性的建设阶段。</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）针对疏解北京非首都功能中存在的具体问题展开调研</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）北京城市副中心基础设施建设等问题调研</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3</a:t>
            </a:r>
            <a:r>
              <a:rPr lang="zh-CN" altLang="en-US" sz="2000" dirty="0" smtClean="0">
                <a:solidFill>
                  <a:prstClr val="black"/>
                </a:solidFill>
                <a:latin typeface="黑体" panose="02010609060101010101" pitchFamily="49" charset="-122"/>
                <a:ea typeface="黑体" panose="02010609060101010101" pitchFamily="49" charset="-122"/>
              </a:rPr>
              <a:t>）雄安新区</a:t>
            </a:r>
            <a:r>
              <a:rPr lang="zh-CN" altLang="en-US" sz="2000" dirty="0" smtClean="0">
                <a:solidFill>
                  <a:prstClr val="black"/>
                </a:solidFill>
                <a:latin typeface="黑体" panose="02010609060101010101" pitchFamily="49" charset="-122"/>
                <a:ea typeface="黑体" panose="02010609060101010101" pitchFamily="49" charset="-122"/>
                <a:sym typeface="+mn-ea"/>
              </a:rPr>
              <a:t>的生态环境保护与旅游</a:t>
            </a:r>
            <a:endParaRPr lang="zh-CN" altLang="en-US" sz="2000" dirty="0" smtClean="0">
              <a:solidFill>
                <a:prstClr val="black"/>
              </a:solidFill>
              <a:latin typeface="黑体" panose="02010609060101010101" pitchFamily="49" charset="-122"/>
              <a:ea typeface="黑体" panose="02010609060101010101" pitchFamily="49" charset="-122"/>
              <a:sym typeface="+mn-ea"/>
            </a:endParaRPr>
          </a:p>
          <a:p>
            <a:pPr>
              <a:lnSpc>
                <a:spcPct val="150000"/>
              </a:lnSpc>
            </a:pPr>
            <a:r>
              <a:rPr lang="zh-CN"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4</a:t>
            </a:r>
            <a:r>
              <a:rPr lang="zh-CN" altLang="en-US" sz="2000" dirty="0">
                <a:solidFill>
                  <a:prstClr val="black"/>
                </a:solidFill>
                <a:latin typeface="黑体" panose="02010609060101010101" pitchFamily="49" charset="-122"/>
                <a:ea typeface="黑体" panose="02010609060101010101" pitchFamily="49" charset="-122"/>
              </a:rPr>
              <a:t>）京津冀区域内生态修复环境改善的个案调研与分析</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pPr>
            <a:endParaRPr lang="zh-CN" altLang="en-US"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251520" y="72453"/>
            <a:ext cx="5873055" cy="460375"/>
          </a:xfrm>
          <a:prstGeom prst="rect">
            <a:avLst/>
          </a:prstGeom>
          <a:noFill/>
        </p:spPr>
        <p:txBody>
          <a:bodyPr wrap="square" rtlCol="0">
            <a:spAutoFit/>
          </a:bodyPr>
          <a:lstStyle/>
          <a:p>
            <a:r>
              <a:rPr lang="en-US" altLang="zh-CN" sz="2400" b="1" kern="0" dirty="0" smtClean="0">
                <a:solidFill>
                  <a:schemeClr val="bg1"/>
                </a:solidFill>
                <a:latin typeface="微软雅黑" panose="020B0503020204020204" pitchFamily="34" charset="-122"/>
                <a:ea typeface="微软雅黑" panose="020B0503020204020204" pitchFamily="34" charset="-122"/>
              </a:rPr>
              <a:t>7.</a:t>
            </a:r>
            <a:r>
              <a:rPr lang="zh-CN" altLang="en-US" sz="2400" b="1" kern="0" dirty="0" smtClean="0">
                <a:solidFill>
                  <a:schemeClr val="bg1"/>
                </a:solidFill>
                <a:latin typeface="微软雅黑" panose="020B0503020204020204" pitchFamily="34" charset="-122"/>
                <a:ea typeface="微软雅黑" panose="020B0503020204020204" pitchFamily="34" charset="-122"/>
              </a:rPr>
              <a:t>弹好区域协调发展</a:t>
            </a:r>
            <a:r>
              <a:rPr lang="en-US" altLang="zh-CN" sz="2400" b="1" kern="0" dirty="0" smtClean="0">
                <a:solidFill>
                  <a:schemeClr val="bg1"/>
                </a:solidFill>
                <a:latin typeface="微软雅黑" panose="020B0503020204020204" pitchFamily="34" charset="-122"/>
                <a:ea typeface="微软雅黑" panose="020B0503020204020204" pitchFamily="34" charset="-122"/>
              </a:rPr>
              <a:t>“</a:t>
            </a:r>
            <a:r>
              <a:rPr lang="zh-CN" altLang="en-US" sz="2400" b="1" kern="0" dirty="0" smtClean="0">
                <a:solidFill>
                  <a:schemeClr val="bg1"/>
                </a:solidFill>
                <a:latin typeface="微软雅黑" panose="020B0503020204020204" pitchFamily="34" charset="-122"/>
                <a:ea typeface="微软雅黑" panose="020B0503020204020204" pitchFamily="34" charset="-122"/>
              </a:rPr>
              <a:t>协奏曲</a:t>
            </a:r>
            <a:r>
              <a:rPr lang="en-US" altLang="zh-CN" sz="2400" b="1" kern="0" dirty="0" smtClean="0">
                <a:solidFill>
                  <a:schemeClr val="bg1"/>
                </a:solidFill>
                <a:latin typeface="微软雅黑" panose="020B0503020204020204" pitchFamily="34" charset="-122"/>
                <a:ea typeface="微软雅黑" panose="020B0503020204020204" pitchFamily="34" charset="-122"/>
              </a:rPr>
              <a:t>”</a:t>
            </a:r>
            <a:endParaRPr lang="en-US" altLang="zh-CN"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2965" y="913284"/>
            <a:ext cx="8646981" cy="3970318"/>
          </a:xfrm>
          <a:prstGeom prst="rect">
            <a:avLst/>
          </a:prstGeom>
          <a:noFill/>
        </p:spPr>
        <p:txBody>
          <a:bodyPr wrap="square" rtlCol="0">
            <a:spAutoFit/>
          </a:bodyPr>
          <a:lstStyle/>
          <a:p>
            <a:pPr>
              <a:lnSpc>
                <a:spcPct val="150000"/>
              </a:lnSpc>
              <a:buFont typeface="Wingdings" panose="05000000000000000000" charset="0"/>
              <a:buChar char="Ø"/>
            </a:pPr>
            <a:r>
              <a:rPr lang="zh-CN" altLang="en-US" sz="2400" dirty="0" smtClean="0">
                <a:solidFill>
                  <a:srgbClr val="FF0000"/>
                </a:solidFill>
                <a:latin typeface="黑体" panose="02010609060101010101" pitchFamily="49" charset="-122"/>
                <a:ea typeface="黑体" panose="02010609060101010101" pitchFamily="49" charset="-122"/>
              </a:rPr>
              <a:t>主题</a:t>
            </a:r>
            <a:r>
              <a:rPr lang="zh-CN" altLang="en-US" sz="2400" dirty="0">
                <a:solidFill>
                  <a:srgbClr val="FF0000"/>
                </a:solidFill>
                <a:latin typeface="黑体" panose="02010609060101010101" pitchFamily="49" charset="-122"/>
                <a:ea typeface="黑体" panose="02010609060101010101" pitchFamily="49" charset="-122"/>
              </a:rPr>
              <a:t>：</a:t>
            </a:r>
            <a:r>
              <a:rPr lang="zh-CN" altLang="en-US" sz="2400" dirty="0">
                <a:solidFill>
                  <a:prstClr val="black"/>
                </a:solidFill>
                <a:latin typeface="黑体" panose="02010609060101010101" pitchFamily="49" charset="-122"/>
                <a:ea typeface="黑体" panose="02010609060101010101" pitchFamily="49" charset="-122"/>
              </a:rPr>
              <a:t>一个主题、多个选题</a:t>
            </a:r>
            <a:endParaRPr lang="zh-CN" altLang="en-US" sz="24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400" dirty="0">
                <a:solidFill>
                  <a:srgbClr val="FF0000"/>
                </a:solidFill>
                <a:latin typeface="黑体" panose="02010609060101010101" pitchFamily="49" charset="-122"/>
                <a:ea typeface="黑体" panose="02010609060101010101" pitchFamily="49" charset="-122"/>
              </a:rPr>
              <a:t>管理：</a:t>
            </a:r>
            <a:r>
              <a:rPr lang="zh-CN" altLang="en-US" sz="2400" dirty="0">
                <a:solidFill>
                  <a:prstClr val="black"/>
                </a:solidFill>
                <a:latin typeface="黑体" panose="02010609060101010101" pitchFamily="49" charset="-122"/>
                <a:ea typeface="黑体" panose="02010609060101010101" pitchFamily="49" charset="-122"/>
              </a:rPr>
              <a:t>课程式管理，</a:t>
            </a:r>
            <a:r>
              <a:rPr lang="en-US" altLang="zh-CN" sz="2400" dirty="0">
                <a:solidFill>
                  <a:prstClr val="black"/>
                </a:solidFill>
                <a:latin typeface="黑体" panose="02010609060101010101" pitchFamily="49" charset="-122"/>
                <a:ea typeface="黑体" panose="02010609060101010101" pitchFamily="49" charset="-122"/>
              </a:rPr>
              <a:t>2</a:t>
            </a:r>
            <a:r>
              <a:rPr lang="zh-CN" altLang="en-US" sz="2400" dirty="0">
                <a:solidFill>
                  <a:prstClr val="black"/>
                </a:solidFill>
                <a:latin typeface="黑体" panose="02010609060101010101" pitchFamily="49" charset="-122"/>
                <a:ea typeface="黑体" panose="02010609060101010101" pitchFamily="49" charset="-122"/>
              </a:rPr>
              <a:t>学分  </a:t>
            </a:r>
            <a:r>
              <a:rPr lang="en-US" altLang="zh-CN" sz="2400" dirty="0">
                <a:solidFill>
                  <a:prstClr val="black"/>
                </a:solidFill>
                <a:latin typeface="黑体" panose="02010609060101010101" pitchFamily="49" charset="-122"/>
                <a:ea typeface="黑体" panose="02010609060101010101" pitchFamily="49" charset="-122"/>
              </a:rPr>
              <a:t>60</a:t>
            </a:r>
            <a:r>
              <a:rPr lang="zh-CN" altLang="en-US" sz="2400" dirty="0">
                <a:solidFill>
                  <a:prstClr val="black"/>
                </a:solidFill>
                <a:latin typeface="黑体" panose="02010609060101010101" pitchFamily="49" charset="-122"/>
                <a:ea typeface="黑体" panose="02010609060101010101" pitchFamily="49" charset="-122"/>
              </a:rPr>
              <a:t>分及格，每</a:t>
            </a:r>
            <a:r>
              <a:rPr lang="en-US" altLang="zh-CN" sz="2400" dirty="0">
                <a:solidFill>
                  <a:prstClr val="black"/>
                </a:solidFill>
                <a:latin typeface="黑体" panose="02010609060101010101" pitchFamily="49" charset="-122"/>
                <a:ea typeface="黑体" panose="02010609060101010101" pitchFamily="49" charset="-122"/>
              </a:rPr>
              <a:t>5</a:t>
            </a:r>
            <a:r>
              <a:rPr lang="zh-CN" altLang="en-US" sz="2400" dirty="0">
                <a:solidFill>
                  <a:prstClr val="black"/>
                </a:solidFill>
                <a:latin typeface="黑体" panose="02010609060101010101" pitchFamily="49" charset="-122"/>
                <a:ea typeface="黑体" panose="02010609060101010101" pitchFamily="49" charset="-122"/>
              </a:rPr>
              <a:t>分进一档。</a:t>
            </a:r>
            <a:endParaRPr lang="zh-CN" altLang="en-US" sz="24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400" dirty="0">
                <a:solidFill>
                  <a:srgbClr val="FF0000"/>
                </a:solidFill>
                <a:latin typeface="黑体" panose="02010609060101010101" pitchFamily="49" charset="-122"/>
                <a:ea typeface="黑体" panose="02010609060101010101" pitchFamily="49" charset="-122"/>
              </a:rPr>
              <a:t>运行：</a:t>
            </a:r>
            <a:r>
              <a:rPr lang="zh-CN" altLang="en-US" sz="2400" dirty="0">
                <a:solidFill>
                  <a:prstClr val="black"/>
                </a:solidFill>
                <a:latin typeface="黑体" panose="02010609060101010101" pitchFamily="49" charset="-122"/>
                <a:ea typeface="黑体" panose="02010609060101010101" pitchFamily="49" charset="-122"/>
              </a:rPr>
              <a:t>全员参与、协调联动</a:t>
            </a:r>
            <a:endParaRPr lang="zh-CN" altLang="en-US" sz="24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400" dirty="0">
                <a:solidFill>
                  <a:srgbClr val="FF0000"/>
                </a:solidFill>
                <a:latin typeface="黑体" panose="02010609060101010101" pitchFamily="49" charset="-122"/>
                <a:ea typeface="黑体" panose="02010609060101010101" pitchFamily="49" charset="-122"/>
              </a:rPr>
              <a:t>评价：</a:t>
            </a:r>
            <a:r>
              <a:rPr lang="zh-CN" altLang="en-US" sz="2400" dirty="0">
                <a:solidFill>
                  <a:prstClr val="black"/>
                </a:solidFill>
                <a:latin typeface="黑体" panose="02010609060101010101" pitchFamily="49" charset="-122"/>
                <a:ea typeface="黑体" panose="02010609060101010101" pitchFamily="49" charset="-122"/>
              </a:rPr>
              <a:t>实践报告考核与现场答辩相结合</a:t>
            </a:r>
            <a:endParaRPr lang="zh-CN" altLang="en-US" sz="24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400" dirty="0">
                <a:solidFill>
                  <a:srgbClr val="FF0000"/>
                </a:solidFill>
                <a:latin typeface="黑体" panose="02010609060101010101" pitchFamily="49" charset="-122"/>
                <a:ea typeface="黑体" panose="02010609060101010101" pitchFamily="49" charset="-122"/>
              </a:rPr>
              <a:t>展示：</a:t>
            </a:r>
            <a:r>
              <a:rPr lang="zh-CN" altLang="en-US" sz="2400" dirty="0">
                <a:solidFill>
                  <a:prstClr val="black"/>
                </a:solidFill>
                <a:latin typeface="黑体" panose="02010609060101010101" pitchFamily="49" charset="-122"/>
                <a:ea typeface="黑体" panose="02010609060101010101" pitchFamily="49" charset="-122"/>
              </a:rPr>
              <a:t>校级优秀报告（评出大约</a:t>
            </a:r>
            <a:r>
              <a:rPr lang="en-US" altLang="zh-CN" sz="2400" dirty="0">
                <a:solidFill>
                  <a:prstClr val="black"/>
                </a:solidFill>
                <a:latin typeface="黑体" panose="02010609060101010101" pitchFamily="49" charset="-122"/>
                <a:ea typeface="黑体" panose="02010609060101010101" pitchFamily="49" charset="-122"/>
              </a:rPr>
              <a:t>20</a:t>
            </a:r>
            <a:r>
              <a:rPr lang="zh-CN" altLang="en-US" sz="2400" dirty="0">
                <a:solidFill>
                  <a:prstClr val="black"/>
                </a:solidFill>
                <a:latin typeface="黑体" panose="02010609060101010101" pitchFamily="49" charset="-122"/>
                <a:ea typeface="黑体" panose="02010609060101010101" pitchFamily="49" charset="-122"/>
              </a:rPr>
              <a:t>份）挂马院网</a:t>
            </a:r>
            <a:endParaRPr lang="zh-CN" altLang="en-US" sz="24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400" dirty="0">
                <a:solidFill>
                  <a:srgbClr val="FF0000"/>
                </a:solidFill>
                <a:latin typeface="黑体" panose="02010609060101010101" pitchFamily="49" charset="-122"/>
                <a:ea typeface="黑体" panose="02010609060101010101" pitchFamily="49" charset="-122"/>
              </a:rPr>
              <a:t>报奖：</a:t>
            </a:r>
            <a:r>
              <a:rPr lang="zh-CN" altLang="en-US" sz="2400" dirty="0">
                <a:solidFill>
                  <a:prstClr val="black"/>
                </a:solidFill>
                <a:latin typeface="黑体" panose="02010609060101010101" pitchFamily="49" charset="-122"/>
                <a:ea typeface="黑体" panose="02010609060101010101" pitchFamily="49" charset="-122"/>
              </a:rPr>
              <a:t>推选出</a:t>
            </a:r>
            <a:r>
              <a:rPr lang="en-US" altLang="zh-CN" sz="2400" dirty="0">
                <a:solidFill>
                  <a:prstClr val="black"/>
                </a:solidFill>
                <a:latin typeface="黑体" panose="02010609060101010101" pitchFamily="49" charset="-122"/>
                <a:ea typeface="黑体" panose="02010609060101010101" pitchFamily="49" charset="-122"/>
              </a:rPr>
              <a:t>5</a:t>
            </a:r>
            <a:r>
              <a:rPr lang="zh-CN" altLang="en-US" sz="2400" dirty="0">
                <a:solidFill>
                  <a:prstClr val="black"/>
                </a:solidFill>
                <a:latin typeface="黑体" panose="02010609060101010101" pitchFamily="49" charset="-122"/>
                <a:ea typeface="黑体" panose="02010609060101010101" pitchFamily="49" charset="-122"/>
              </a:rPr>
              <a:t>篇报告，报送北京市教工委参与评奖</a:t>
            </a:r>
            <a:endParaRPr lang="zh-CN" altLang="en-US" sz="24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sz="2400" b="1" dirty="0">
              <a:solidFill>
                <a:prstClr val="black"/>
              </a:solidFill>
              <a:latin typeface="宋体" panose="02010600030101010101" pitchFamily="2" charset="-122"/>
              <a:ea typeface="宋体" panose="02010600030101010101" pitchFamily="2" charset="-122"/>
            </a:endParaRPr>
          </a:p>
        </p:txBody>
      </p:sp>
      <p:sp>
        <p:nvSpPr>
          <p:cNvPr id="7" name="流程图: 过程 6"/>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 name="文本框 32"/>
          <p:cNvSpPr txBox="1"/>
          <p:nvPr/>
        </p:nvSpPr>
        <p:spPr>
          <a:xfrm>
            <a:off x="452965" y="72453"/>
            <a:ext cx="5671610" cy="46037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一    </a:t>
            </a:r>
            <a:r>
              <a:rPr lang="en-US" altLang="zh-CN" sz="2400" b="1" kern="0" dirty="0" smtClean="0">
                <a:solidFill>
                  <a:prstClr val="white"/>
                </a:solidFill>
                <a:latin typeface="微软雅黑" panose="020B0503020204020204" pitchFamily="34" charset="-122"/>
                <a:ea typeface="微软雅黑" panose="020B0503020204020204" pitchFamily="34" charset="-122"/>
              </a:rPr>
              <a:t>2019</a:t>
            </a:r>
            <a:r>
              <a:rPr lang="zh-CN" altLang="en-US" sz="2400" b="1" kern="0" dirty="0">
                <a:solidFill>
                  <a:prstClr val="white"/>
                </a:solidFill>
                <a:latin typeface="微软雅黑" panose="020B0503020204020204" pitchFamily="34" charset="-122"/>
                <a:ea typeface="微软雅黑" panose="020B0503020204020204" pitchFamily="34" charset="-122"/>
              </a:rPr>
              <a:t>年社会实践工作思路与流程</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11"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15008" y="697260"/>
            <a:ext cx="8677471" cy="6093976"/>
          </a:xfrm>
          <a:prstGeom prst="rect">
            <a:avLst/>
          </a:prstGeom>
          <a:noFill/>
        </p:spPr>
        <p:txBody>
          <a:bodyPr wrap="square" rtlCol="0">
            <a:spAutoFit/>
          </a:bodyPr>
          <a:lstStyle/>
          <a:p>
            <a:pPr>
              <a:lnSpc>
                <a:spcPct val="150000"/>
              </a:lnSpc>
              <a:buFont typeface="Wingdings" panose="05000000000000000000" charset="0"/>
              <a:buChar char="Ø"/>
            </a:pPr>
            <a:r>
              <a:rPr lang="zh-CN" altLang="en-US" sz="2000" dirty="0" smtClean="0">
                <a:solidFill>
                  <a:prstClr val="black"/>
                </a:solidFill>
                <a:latin typeface="黑体" panose="02010609060101010101" pitchFamily="49" charset="-122"/>
                <a:ea typeface="黑体" panose="02010609060101010101" pitchFamily="49" charset="-122"/>
              </a:rPr>
              <a:t>加强和创新社会治理，目的就是要创新社会治理体制，改进社会治理方式，提高社会治理水平，确保国家长治久安、人民安居乐业。党的十九大提出打造共建共治共享的社会治理格局的要求，强调要加强社会治理制度建设，加强预防和化解社会矛盾机制建设。</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）“朝阳群众”（“西城大妈”“海淀网友”“丰台劝导队”）维护首都社会治安问题</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）社会心理服务体系的建设与民众社会心态的培育</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3</a:t>
            </a:r>
            <a:r>
              <a:rPr lang="zh-CN" altLang="en-US" sz="2000" dirty="0" smtClean="0">
                <a:solidFill>
                  <a:prstClr val="black"/>
                </a:solidFill>
                <a:latin typeface="黑体" panose="02010609060101010101" pitchFamily="49" charset="-122"/>
                <a:ea typeface="黑体" panose="02010609060101010101" pitchFamily="49" charset="-122"/>
              </a:rPr>
              <a:t>）基层社会治理体系与社会调节、居民自治良性互动研究</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215008" y="72453"/>
            <a:ext cx="5909567" cy="461665"/>
          </a:xfrm>
          <a:prstGeom prst="rect">
            <a:avLst/>
          </a:prstGeom>
          <a:noFill/>
        </p:spPr>
        <p:txBody>
          <a:bodyPr wrap="square" rtlCol="0">
            <a:spAutoFit/>
          </a:bodyPr>
          <a:lstStyle/>
          <a:p>
            <a:pPr lvl="0"/>
            <a:r>
              <a:rPr lang="en-US" altLang="zh-CN" sz="2400" b="1" kern="0" dirty="0" smtClean="0">
                <a:solidFill>
                  <a:prstClr val="white"/>
                </a:solidFill>
                <a:latin typeface="微软雅黑" panose="020B0503020204020204" pitchFamily="34" charset="-122"/>
                <a:ea typeface="微软雅黑" panose="020B0503020204020204" pitchFamily="34" charset="-122"/>
              </a:rPr>
              <a:t>8.</a:t>
            </a:r>
            <a:r>
              <a:rPr lang="zh-CN" altLang="en-US" sz="2400" b="1" kern="0" dirty="0" smtClean="0">
                <a:solidFill>
                  <a:prstClr val="white"/>
                </a:solidFill>
                <a:latin typeface="微软雅黑" panose="020B0503020204020204" pitchFamily="34" charset="-122"/>
                <a:ea typeface="微软雅黑" panose="020B0503020204020204" pitchFamily="34" charset="-122"/>
              </a:rPr>
              <a:t>社会</a:t>
            </a:r>
            <a:r>
              <a:rPr lang="zh-CN" altLang="en-US" sz="2400" b="1" kern="0" dirty="0">
                <a:solidFill>
                  <a:prstClr val="white"/>
                </a:solidFill>
                <a:latin typeface="微软雅黑" panose="020B0503020204020204" pitchFamily="34" charset="-122"/>
                <a:ea typeface="微软雅黑" panose="020B0503020204020204" pitchFamily="34" charset="-122"/>
              </a:rPr>
              <a:t>治理：共建共治共享</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76881" y="532505"/>
            <a:ext cx="8020008" cy="4707890"/>
          </a:xfrm>
          <a:prstGeom prst="rect">
            <a:avLst/>
          </a:prstGeom>
          <a:noFill/>
        </p:spPr>
        <p:txBody>
          <a:bodyPr wrap="square" rtlCol="0">
            <a:spAutoFit/>
          </a:bodyPr>
          <a:lstStyle/>
          <a:p>
            <a:pPr>
              <a:lnSpc>
                <a:spcPct val="150000"/>
              </a:lnSpc>
              <a:buFont typeface="Wingdings" panose="05000000000000000000" charset="0"/>
              <a:buChar char="Ø"/>
            </a:pPr>
            <a:r>
              <a:rPr lang="zh-CN" altLang="en-US" sz="2000" dirty="0">
                <a:solidFill>
                  <a:prstClr val="black"/>
                </a:solidFill>
                <a:latin typeface="黑体" panose="02010609060101010101" pitchFamily="49" charset="-122"/>
                <a:ea typeface="黑体" panose="02010609060101010101" pitchFamily="49" charset="-122"/>
              </a:rPr>
              <a:t>确保贫困人口如期脱贫，是全面建设小康社会必须完成的硬任务。截至</a:t>
            </a:r>
            <a:r>
              <a:rPr lang="en-US" altLang="zh-CN" sz="2000" dirty="0">
                <a:solidFill>
                  <a:prstClr val="black"/>
                </a:solidFill>
                <a:latin typeface="黑体" panose="02010609060101010101" pitchFamily="49" charset="-122"/>
                <a:ea typeface="黑体" panose="02010609060101010101" pitchFamily="49" charset="-122"/>
              </a:rPr>
              <a:t>2018</a:t>
            </a:r>
            <a:r>
              <a:rPr lang="zh-CN" altLang="en-US" sz="2000" dirty="0">
                <a:solidFill>
                  <a:prstClr val="black"/>
                </a:solidFill>
                <a:latin typeface="黑体" panose="02010609060101010101" pitchFamily="49" charset="-122"/>
                <a:ea typeface="黑体" panose="02010609060101010101" pitchFamily="49" charset="-122"/>
              </a:rPr>
              <a:t>年底，我国仍有贫困人口</a:t>
            </a:r>
            <a:r>
              <a:rPr lang="en-US" altLang="zh-CN" sz="2000" dirty="0">
                <a:solidFill>
                  <a:prstClr val="black"/>
                </a:solidFill>
                <a:latin typeface="黑体" panose="02010609060101010101" pitchFamily="49" charset="-122"/>
                <a:ea typeface="黑体" panose="02010609060101010101" pitchFamily="49" charset="-122"/>
              </a:rPr>
              <a:t>1660</a:t>
            </a:r>
            <a:r>
              <a:rPr lang="zh-CN" altLang="en-US" sz="2000" dirty="0">
                <a:solidFill>
                  <a:prstClr val="black"/>
                </a:solidFill>
                <a:latin typeface="黑体" panose="02010609060101010101" pitchFamily="49" charset="-122"/>
                <a:ea typeface="黑体" panose="02010609060101010101" pitchFamily="49" charset="-122"/>
              </a:rPr>
              <a:t>万。今年农村贫困人口要减少</a:t>
            </a:r>
            <a:r>
              <a:rPr lang="en-US" altLang="zh-CN" sz="2000" dirty="0">
                <a:solidFill>
                  <a:prstClr val="black"/>
                </a:solidFill>
                <a:latin typeface="黑体" panose="02010609060101010101" pitchFamily="49" charset="-122"/>
                <a:ea typeface="黑体" panose="02010609060101010101" pitchFamily="49" charset="-122"/>
              </a:rPr>
              <a:t>1000</a:t>
            </a:r>
            <a:r>
              <a:rPr lang="zh-CN" altLang="en-US" sz="2000" dirty="0">
                <a:solidFill>
                  <a:prstClr val="black"/>
                </a:solidFill>
                <a:latin typeface="黑体" panose="02010609060101010101" pitchFamily="49" charset="-122"/>
                <a:ea typeface="黑体" panose="02010609060101010101" pitchFamily="49" charset="-122"/>
              </a:rPr>
              <a:t>万以上，实现这个目标必须坚决打赢打好精准扶贫攻坚战。</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zh-CN"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1</a:t>
            </a:r>
            <a:r>
              <a:rPr lang="zh-CN" altLang="en-US" sz="2000" dirty="0">
                <a:solidFill>
                  <a:prstClr val="black"/>
                </a:solidFill>
                <a:latin typeface="黑体" panose="02010609060101010101" pitchFamily="49" charset="-122"/>
                <a:ea typeface="黑体" panose="02010609060101010101" pitchFamily="49" charset="-122"/>
              </a:rPr>
              <a:t>）</a:t>
            </a:r>
            <a:r>
              <a:rPr lang="zh-CN" sz="2000" dirty="0">
                <a:solidFill>
                  <a:prstClr val="black"/>
                </a:solidFill>
                <a:latin typeface="黑体" panose="02010609060101010101" pitchFamily="49" charset="-122"/>
                <a:ea typeface="黑体" panose="02010609060101010101" pitchFamily="49" charset="-122"/>
              </a:rPr>
              <a:t>产业扶贫、劳务输出扶贫、异地搬迁扶贫等的措施、经验与问题。</a:t>
            </a:r>
            <a:endParaRPr lang="zh-CN" sz="2000" dirty="0">
              <a:solidFill>
                <a:prstClr val="black"/>
              </a:solidFill>
              <a:latin typeface="黑体" panose="02010609060101010101" pitchFamily="49" charset="-122"/>
              <a:ea typeface="黑体" panose="02010609060101010101" pitchFamily="49" charset="-122"/>
            </a:endParaRPr>
          </a:p>
          <a:p>
            <a:pPr>
              <a:lnSpc>
                <a:spcPct val="150000"/>
              </a:lnSpc>
            </a:pPr>
            <a:r>
              <a:rPr lang="zh-CN"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2</a:t>
            </a:r>
            <a:r>
              <a:rPr lang="zh-CN" altLang="en-US" sz="2000" dirty="0">
                <a:solidFill>
                  <a:prstClr val="black"/>
                </a:solidFill>
                <a:latin typeface="黑体" panose="02010609060101010101" pitchFamily="49" charset="-122"/>
                <a:ea typeface="黑体" panose="02010609060101010101" pitchFamily="49" charset="-122"/>
              </a:rPr>
              <a:t>）地方产业联农带农机制建设</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3</a:t>
            </a:r>
            <a:r>
              <a:rPr lang="zh-CN" altLang="en-US" sz="2000" dirty="0">
                <a:solidFill>
                  <a:prstClr val="black"/>
                </a:solidFill>
                <a:latin typeface="黑体" panose="02010609060101010101" pitchFamily="49" charset="-122"/>
                <a:ea typeface="黑体" panose="02010609060101010101" pitchFamily="49" charset="-122"/>
              </a:rPr>
              <a:t>）电商思维推动产业扶贫问题</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4</a:t>
            </a:r>
            <a:r>
              <a:rPr lang="zh-CN" altLang="en-US" sz="2000" dirty="0">
                <a:solidFill>
                  <a:prstClr val="black"/>
                </a:solidFill>
                <a:latin typeface="黑体" panose="02010609060101010101" pitchFamily="49" charset="-122"/>
                <a:ea typeface="黑体" panose="02010609060101010101" pitchFamily="49" charset="-122"/>
              </a:rPr>
              <a:t>）阻断贫困传递</a:t>
            </a:r>
            <a:r>
              <a:rPr lang="en-US" altLang="zh-CN" sz="2000" dirty="0">
                <a:solidFill>
                  <a:prstClr val="black"/>
                </a:solidFill>
                <a:latin typeface="黑体" panose="02010609060101010101" pitchFamily="49" charset="-122"/>
                <a:ea typeface="黑体" panose="02010609060101010101" pitchFamily="49" charset="-122"/>
              </a:rPr>
              <a:t>——</a:t>
            </a:r>
            <a:r>
              <a:rPr lang="zh-CN" altLang="en-US" sz="2000" dirty="0">
                <a:solidFill>
                  <a:prstClr val="black"/>
                </a:solidFill>
                <a:latin typeface="黑体" panose="02010609060101010101" pitchFamily="49" charset="-122"/>
                <a:ea typeface="黑体" panose="02010609060101010101" pitchFamily="49" charset="-122"/>
              </a:rPr>
              <a:t>教育扶贫的现状调查</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5</a:t>
            </a:r>
            <a:r>
              <a:rPr lang="zh-CN" altLang="en-US" sz="2000" dirty="0">
                <a:solidFill>
                  <a:prstClr val="black"/>
                </a:solidFill>
                <a:latin typeface="黑体" panose="02010609060101010101" pitchFamily="49" charset="-122"/>
                <a:ea typeface="黑体" panose="02010609060101010101" pitchFamily="49" charset="-122"/>
              </a:rPr>
              <a:t>）巩固脱贫成果防返贫的有关调研</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a:solidFill>
                  <a:prstClr val="black"/>
                </a:solidFill>
                <a:latin typeface="黑体" panose="02010609060101010101" pitchFamily="49" charset="-122"/>
                <a:ea typeface="黑体" panose="02010609060101010101" pitchFamily="49" charset="-122"/>
              </a:rPr>
              <a:t>（</a:t>
            </a:r>
            <a:r>
              <a:rPr lang="en-US" altLang="zh-CN" sz="2000" dirty="0">
                <a:solidFill>
                  <a:prstClr val="black"/>
                </a:solidFill>
                <a:latin typeface="黑体" panose="02010609060101010101" pitchFamily="49" charset="-122"/>
                <a:ea typeface="黑体" panose="02010609060101010101" pitchFamily="49" charset="-122"/>
              </a:rPr>
              <a:t>6</a:t>
            </a:r>
            <a:r>
              <a:rPr lang="zh-CN" altLang="en-US" sz="2000" dirty="0">
                <a:solidFill>
                  <a:prstClr val="black"/>
                </a:solidFill>
                <a:latin typeface="黑体" panose="02010609060101010101" pitchFamily="49" charset="-122"/>
                <a:ea typeface="黑体" panose="02010609060101010101" pitchFamily="49" charset="-122"/>
              </a:rPr>
              <a:t>）北京理工大学方山扶贫的成果及经验</a:t>
            </a:r>
            <a:endParaRPr lang="zh-CN" altLang="en-US"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395536" y="72453"/>
            <a:ext cx="5729039" cy="460375"/>
          </a:xfrm>
          <a:prstGeom prst="rect">
            <a:avLst/>
          </a:prstGeom>
          <a:noFill/>
        </p:spPr>
        <p:txBody>
          <a:bodyPr wrap="square" rtlCol="0">
            <a:spAutoFit/>
          </a:bodyPr>
          <a:lstStyle/>
          <a:p>
            <a:pPr lvl="0"/>
            <a:r>
              <a:rPr lang="en-US" altLang="zh-CN" sz="2400" b="1" kern="0" dirty="0" smtClean="0">
                <a:solidFill>
                  <a:schemeClr val="bg1"/>
                </a:solidFill>
                <a:latin typeface="微软雅黑" panose="020B0503020204020204" pitchFamily="34" charset="-122"/>
                <a:ea typeface="微软雅黑" panose="020B0503020204020204" pitchFamily="34" charset="-122"/>
              </a:rPr>
              <a:t>9.</a:t>
            </a:r>
            <a:r>
              <a:rPr lang="zh-CN" altLang="en-US" sz="2400" b="1" kern="0" dirty="0" smtClean="0">
                <a:solidFill>
                  <a:schemeClr val="bg1"/>
                </a:solidFill>
                <a:latin typeface="微软雅黑" panose="020B0503020204020204" pitchFamily="34" charset="-122"/>
                <a:ea typeface="微软雅黑" panose="020B0503020204020204" pitchFamily="34" charset="-122"/>
              </a:rPr>
              <a:t>精准扶贫</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65312" y="985292"/>
            <a:ext cx="7813375" cy="4246245"/>
          </a:xfrm>
          <a:prstGeom prst="rect">
            <a:avLst/>
          </a:prstGeom>
          <a:noFill/>
        </p:spPr>
        <p:txBody>
          <a:bodyPr wrap="square" rtlCol="0">
            <a:spAutoFit/>
          </a:bodyPr>
          <a:lstStyle/>
          <a:p>
            <a:pPr>
              <a:lnSpc>
                <a:spcPct val="150000"/>
              </a:lnSpc>
              <a:buFont typeface="Wingdings" panose="05000000000000000000" charset="0"/>
              <a:buChar char="Ø"/>
            </a:pPr>
            <a:r>
              <a:rPr lang="zh-CN" altLang="en-US" sz="2000" dirty="0" smtClean="0">
                <a:solidFill>
                  <a:prstClr val="black"/>
                </a:solidFill>
                <a:latin typeface="黑体" panose="02010609060101010101" pitchFamily="49" charset="-122"/>
                <a:ea typeface="黑体" panose="02010609060101010101" pitchFamily="49" charset="-122"/>
              </a:rPr>
              <a:t>新型城镇化是以人为核心的城镇化，要着眼于满足人的需求，提高城市柔性化治理、精细化服务水平，努力打造功能好、交通畅、环境美、形象优、人情味浓的城市家园。</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参考选题方向：</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）城市市政和生活配套设施建设相关问题</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）图书馆、体育场等文化体育设施建设与利用的调研</a:t>
            </a:r>
            <a:endParaRPr lang="zh-CN" altLang="en-US"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3</a:t>
            </a:r>
            <a:r>
              <a:rPr lang="zh-CN" altLang="en-US" sz="2000" dirty="0" smtClean="0">
                <a:solidFill>
                  <a:prstClr val="black"/>
                </a:solidFill>
                <a:latin typeface="黑体" panose="02010609060101010101" pitchFamily="49" charset="-122"/>
                <a:ea typeface="黑体" panose="02010609060101010101" pitchFamily="49" charset="-122"/>
              </a:rPr>
              <a:t>）历史城区、历史文化街区、历史文化名镇的开发建设与保护</a:t>
            </a:r>
            <a:endParaRPr lang="zh-CN" altLang="en-US"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4</a:t>
            </a:r>
            <a:r>
              <a:rPr lang="zh-CN" altLang="en-US" sz="2000" dirty="0" smtClean="0">
                <a:solidFill>
                  <a:prstClr val="black"/>
                </a:solidFill>
                <a:latin typeface="黑体" panose="02010609060101010101" pitchFamily="49" charset="-122"/>
                <a:ea typeface="黑体" panose="02010609060101010101" pitchFamily="49" charset="-122"/>
              </a:rPr>
              <a:t>）城市治理和公共服务智慧化建设的现状与未来</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467544" y="72453"/>
            <a:ext cx="5657031" cy="460375"/>
          </a:xfrm>
          <a:prstGeom prst="rect">
            <a:avLst/>
          </a:prstGeom>
          <a:noFill/>
        </p:spPr>
        <p:txBody>
          <a:bodyPr wrap="square" rtlCol="0">
            <a:spAutoFit/>
          </a:bodyPr>
          <a:lstStyle/>
          <a:p>
            <a:pPr lvl="0"/>
            <a:r>
              <a:rPr lang="en-US" altLang="zh-CN" sz="2400" b="1" kern="0" dirty="0" smtClean="0">
                <a:solidFill>
                  <a:schemeClr val="bg1"/>
                </a:solidFill>
                <a:latin typeface="微软雅黑" panose="020B0503020204020204" pitchFamily="34" charset="-122"/>
                <a:ea typeface="微软雅黑" panose="020B0503020204020204" pitchFamily="34" charset="-122"/>
              </a:rPr>
              <a:t>10.</a:t>
            </a:r>
            <a:r>
              <a:rPr lang="zh-CN" altLang="en-US" sz="2400" b="1" kern="0" dirty="0" smtClean="0">
                <a:solidFill>
                  <a:schemeClr val="bg1"/>
                </a:solidFill>
                <a:latin typeface="微软雅黑" panose="020B0503020204020204" pitchFamily="34" charset="-122"/>
                <a:ea typeface="微软雅黑" panose="020B0503020204020204" pitchFamily="34" charset="-122"/>
              </a:rPr>
              <a:t>城市管理精细化服务</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28979" y="888440"/>
            <a:ext cx="8086042" cy="3938270"/>
          </a:xfrm>
          <a:prstGeom prst="rect">
            <a:avLst/>
          </a:prstGeom>
          <a:noFill/>
        </p:spPr>
        <p:txBody>
          <a:bodyPr wrap="square" rtlCol="0">
            <a:spAutoFit/>
          </a:bodyPr>
          <a:lstStyle/>
          <a:p>
            <a:pPr>
              <a:lnSpc>
                <a:spcPct val="150000"/>
              </a:lnSpc>
              <a:buFont typeface="Wingdings" panose="05000000000000000000" charset="0"/>
              <a:buChar char="Ø"/>
            </a:pPr>
            <a:r>
              <a:rPr sz="2000" dirty="0">
                <a:solidFill>
                  <a:prstClr val="black"/>
                </a:solidFill>
                <a:latin typeface="黑体" panose="02010609060101010101" pitchFamily="49" charset="-122"/>
                <a:ea typeface="黑体" panose="02010609060101010101" pitchFamily="49" charset="-122"/>
                <a:sym typeface="+mn-ea"/>
              </a:rPr>
              <a:t>习近平总书记在看望参加全国政协会议的文艺界社科界委员时</a:t>
            </a:r>
            <a:r>
              <a:rPr lang="zh-CN" sz="2000" dirty="0">
                <a:solidFill>
                  <a:prstClr val="black"/>
                </a:solidFill>
                <a:latin typeface="黑体" panose="02010609060101010101" pitchFamily="49" charset="-122"/>
                <a:ea typeface="黑体" panose="02010609060101010101" pitchFamily="49" charset="-122"/>
                <a:sym typeface="+mn-ea"/>
              </a:rPr>
              <a:t>说</a:t>
            </a:r>
            <a:r>
              <a:rPr sz="2000" dirty="0">
                <a:solidFill>
                  <a:prstClr val="black"/>
                </a:solidFill>
                <a:latin typeface="黑体" panose="02010609060101010101" pitchFamily="49" charset="-122"/>
                <a:ea typeface="黑体" panose="02010609060101010101" pitchFamily="49" charset="-122"/>
                <a:sym typeface="+mn-ea"/>
              </a:rPr>
              <a:t>，</a:t>
            </a:r>
            <a:r>
              <a:rPr sz="2000" dirty="0">
                <a:solidFill>
                  <a:prstClr val="black"/>
                </a:solidFill>
                <a:latin typeface="黑体" panose="02010609060101010101" pitchFamily="49" charset="-122"/>
                <a:ea typeface="黑体" panose="02010609060101010101" pitchFamily="49" charset="-122"/>
              </a:rPr>
              <a:t>“70年砥砺奋进，我们的国家发生了天翻地覆的变化。无论是在中华民族历史上，还是在世界历史上，这都是一部感天动地的奋斗史诗。”</a:t>
            </a:r>
            <a:endParaRPr sz="20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sz="20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prstClr val="black"/>
                </a:solidFill>
                <a:latin typeface="黑体" panose="02010609060101010101" pitchFamily="49" charset="-122"/>
                <a:ea typeface="黑体" panose="02010609060101010101" pitchFamily="49" charset="-122"/>
              </a:rPr>
              <a:t>参考选题方向：</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）新中国成立七十周年家乡发展变化调研</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sym typeface="+mn-ea"/>
              </a:rPr>
              <a:t>新中国成立以来</a:t>
            </a:r>
            <a:r>
              <a:rPr lang="en-US" altLang="zh-CN" sz="2000" dirty="0" smtClean="0">
                <a:solidFill>
                  <a:prstClr val="black"/>
                </a:solidFill>
                <a:latin typeface="黑体" panose="02010609060101010101" pitchFamily="49" charset="-122"/>
                <a:ea typeface="黑体" panose="02010609060101010101" pitchFamily="49" charset="-122"/>
              </a:rPr>
              <a:t>XX</a:t>
            </a:r>
            <a:r>
              <a:rPr lang="zh-CN" altLang="en-US" sz="2000" dirty="0" smtClean="0">
                <a:solidFill>
                  <a:prstClr val="black"/>
                </a:solidFill>
                <a:latin typeface="黑体" panose="02010609060101010101" pitchFamily="49" charset="-122"/>
                <a:ea typeface="黑体" panose="02010609060101010101" pitchFamily="49" charset="-122"/>
              </a:rPr>
              <a:t>市</a:t>
            </a:r>
            <a:r>
              <a:rPr lang="zh-CN" altLang="en-US" sz="2000" dirty="0">
                <a:solidFill>
                  <a:prstClr val="black"/>
                </a:solidFill>
                <a:latin typeface="黑体" panose="02010609060101010101" pitchFamily="49" charset="-122"/>
                <a:ea typeface="黑体" panose="02010609060101010101" pitchFamily="49" charset="-122"/>
              </a:rPr>
              <a:t>生态建设</a:t>
            </a:r>
            <a:r>
              <a:rPr lang="zh-CN" altLang="en-US" sz="2000" dirty="0" smtClean="0">
                <a:solidFill>
                  <a:prstClr val="black"/>
                </a:solidFill>
                <a:latin typeface="黑体" panose="02010609060101010101" pitchFamily="49" charset="-122"/>
                <a:ea typeface="黑体" panose="02010609060101010101" pitchFamily="49" charset="-122"/>
              </a:rPr>
              <a:t>变迁</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3</a:t>
            </a:r>
            <a:r>
              <a:rPr lang="zh-CN" altLang="en-US" sz="2000" dirty="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sym typeface="+mn-ea"/>
              </a:rPr>
              <a:t>新中国成立</a:t>
            </a:r>
            <a:r>
              <a:rPr lang="zh-CN" altLang="en-US" sz="2000" dirty="0">
                <a:solidFill>
                  <a:prstClr val="black"/>
                </a:solidFill>
                <a:latin typeface="黑体" panose="02010609060101010101" pitchFamily="49" charset="-122"/>
                <a:ea typeface="黑体" panose="02010609060101010101" pitchFamily="49" charset="-122"/>
              </a:rPr>
              <a:t>以来传统农业县的农村现代化</a:t>
            </a:r>
            <a:r>
              <a:rPr lang="zh-CN" altLang="en-US" sz="2000" dirty="0" smtClean="0">
                <a:solidFill>
                  <a:prstClr val="black"/>
                </a:solidFill>
                <a:latin typeface="黑体" panose="02010609060101010101" pitchFamily="49" charset="-122"/>
                <a:ea typeface="黑体" panose="02010609060101010101" pitchFamily="49" charset="-122"/>
              </a:rPr>
              <a:t>进程</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4</a:t>
            </a:r>
            <a:r>
              <a:rPr lang="zh-CN" altLang="en-US" sz="2000" dirty="0">
                <a:solidFill>
                  <a:prstClr val="black"/>
                </a:solidFill>
                <a:latin typeface="黑体" panose="02010609060101010101" pitchFamily="49" charset="-122"/>
                <a:ea typeface="黑体" panose="02010609060101010101" pitchFamily="49" charset="-122"/>
              </a:rPr>
              <a:t>）</a:t>
            </a:r>
            <a:r>
              <a:rPr lang="zh-CN" altLang="en-US" sz="2000" dirty="0" smtClean="0">
                <a:solidFill>
                  <a:prstClr val="black"/>
                </a:solidFill>
                <a:latin typeface="黑体" panose="02010609060101010101" pitchFamily="49" charset="-122"/>
                <a:ea typeface="黑体" panose="02010609060101010101" pitchFamily="49" charset="-122"/>
                <a:sym typeface="+mn-ea"/>
              </a:rPr>
              <a:t>新中国成立</a:t>
            </a:r>
            <a:r>
              <a:rPr lang="zh-CN" altLang="en-US" sz="2000" dirty="0" smtClean="0">
                <a:solidFill>
                  <a:prstClr val="black"/>
                </a:solidFill>
                <a:latin typeface="黑体" panose="02010609060101010101" pitchFamily="49" charset="-122"/>
                <a:ea typeface="黑体" panose="02010609060101010101" pitchFamily="49" charset="-122"/>
              </a:rPr>
              <a:t>以来</a:t>
            </a:r>
            <a:r>
              <a:rPr lang="en-US" altLang="zh-CN" sz="2000" dirty="0" smtClean="0">
                <a:solidFill>
                  <a:prstClr val="black"/>
                </a:solidFill>
                <a:latin typeface="黑体" panose="02010609060101010101" pitchFamily="49" charset="-122"/>
                <a:ea typeface="黑体" panose="02010609060101010101" pitchFamily="49" charset="-122"/>
              </a:rPr>
              <a:t>XX</a:t>
            </a:r>
            <a:r>
              <a:rPr lang="zh-CN" altLang="en-US" sz="2000" dirty="0" smtClean="0">
                <a:solidFill>
                  <a:prstClr val="black"/>
                </a:solidFill>
                <a:latin typeface="黑体" panose="02010609060101010101" pitchFamily="49" charset="-122"/>
                <a:ea typeface="黑体" panose="02010609060101010101" pitchFamily="49" charset="-122"/>
              </a:rPr>
              <a:t>地区城市化进程、前景与对策</a:t>
            </a:r>
            <a:endParaRPr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251520" y="72453"/>
            <a:ext cx="5873055" cy="460375"/>
          </a:xfrm>
          <a:prstGeom prst="rect">
            <a:avLst/>
          </a:prstGeom>
          <a:noFill/>
        </p:spPr>
        <p:txBody>
          <a:bodyPr wrap="square" rtlCol="0">
            <a:spAutoFit/>
          </a:bodyPr>
          <a:lstStyle/>
          <a:p>
            <a:pPr lvl="0"/>
            <a:r>
              <a:rPr lang="en-US" altLang="zh-CN" sz="2400" b="1" kern="0" dirty="0" smtClean="0">
                <a:solidFill>
                  <a:schemeClr val="bg1"/>
                </a:solidFill>
                <a:latin typeface="微软雅黑" panose="020B0503020204020204" pitchFamily="34" charset="-122"/>
                <a:ea typeface="微软雅黑" panose="020B0503020204020204" pitchFamily="34" charset="-122"/>
              </a:rPr>
              <a:t>11.</a:t>
            </a:r>
            <a:r>
              <a:rPr lang="zh-CN" altLang="en-US" sz="2400" b="1" kern="0" dirty="0" smtClean="0">
                <a:solidFill>
                  <a:schemeClr val="bg1"/>
                </a:solidFill>
                <a:latin typeface="微软雅黑" panose="020B0503020204020204" pitchFamily="34" charset="-122"/>
                <a:ea typeface="微软雅黑" panose="020B0503020204020204" pitchFamily="34" charset="-122"/>
              </a:rPr>
              <a:t>新中国成立七十周年社会调研</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23215" y="1201420"/>
            <a:ext cx="8366125" cy="1938020"/>
          </a:xfrm>
          <a:prstGeom prst="rect">
            <a:avLst/>
          </a:prstGeom>
          <a:noFill/>
        </p:spPr>
        <p:txBody>
          <a:bodyPr wrap="square" rtlCol="0">
            <a:spAutoFit/>
          </a:bodyPr>
          <a:lstStyle/>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1</a:t>
            </a:r>
            <a:r>
              <a:rPr lang="zh-CN" altLang="en-US" sz="2000" dirty="0" smtClean="0">
                <a:solidFill>
                  <a:prstClr val="black"/>
                </a:solidFill>
                <a:latin typeface="黑体" panose="02010609060101010101" pitchFamily="49" charset="-122"/>
                <a:ea typeface="黑体" panose="02010609060101010101" pitchFamily="49" charset="-122"/>
              </a:rPr>
              <a:t>）高校思想政治理论课翻转课堂的现状与对策</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2</a:t>
            </a:r>
            <a:r>
              <a:rPr lang="zh-CN" altLang="en-US" sz="2000" dirty="0" smtClean="0">
                <a:solidFill>
                  <a:prstClr val="black"/>
                </a:solidFill>
                <a:latin typeface="黑体" panose="02010609060101010101" pitchFamily="49" charset="-122"/>
                <a:ea typeface="黑体" panose="02010609060101010101" pitchFamily="49" charset="-122"/>
              </a:rPr>
              <a:t>）新时代中国特色社会主义思想在大学生群体中的传播途径与认同</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3</a:t>
            </a:r>
            <a:r>
              <a:rPr lang="zh-CN" altLang="en-US" sz="2000" dirty="0" smtClean="0">
                <a:solidFill>
                  <a:prstClr val="black"/>
                </a:solidFill>
                <a:latin typeface="黑体" panose="02010609060101010101" pitchFamily="49" charset="-122"/>
                <a:ea typeface="黑体" panose="02010609060101010101" pitchFamily="49" charset="-122"/>
              </a:rPr>
              <a:t>）大学生对传统文化的认知与接受</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a:t>
            </a:r>
            <a:r>
              <a:rPr lang="en-US" altLang="zh-CN" sz="2000" dirty="0" smtClean="0">
                <a:solidFill>
                  <a:prstClr val="black"/>
                </a:solidFill>
                <a:latin typeface="黑体" panose="02010609060101010101" pitchFamily="49" charset="-122"/>
                <a:ea typeface="黑体" panose="02010609060101010101" pitchFamily="49" charset="-122"/>
              </a:rPr>
              <a:t>4</a:t>
            </a:r>
            <a:r>
              <a:rPr lang="zh-CN" altLang="en-US" sz="2000" dirty="0" smtClean="0">
                <a:solidFill>
                  <a:prstClr val="black"/>
                </a:solidFill>
                <a:latin typeface="黑体" panose="02010609060101010101" pitchFamily="49" charset="-122"/>
                <a:ea typeface="黑体" panose="02010609060101010101" pitchFamily="49" charset="-122"/>
              </a:rPr>
              <a:t>）大学生</a:t>
            </a:r>
            <a:r>
              <a:rPr lang="zh-CN" altLang="en-US" sz="2000" dirty="0">
                <a:solidFill>
                  <a:prstClr val="black"/>
                </a:solidFill>
                <a:latin typeface="黑体" panose="02010609060101010101" pitchFamily="49" charset="-122"/>
                <a:ea typeface="黑体" panose="02010609060101010101" pitchFamily="49" charset="-122"/>
              </a:rPr>
              <a:t>马克思主义</a:t>
            </a:r>
            <a:r>
              <a:rPr lang="zh-CN" altLang="en-US" sz="2000" dirty="0" smtClean="0">
                <a:solidFill>
                  <a:prstClr val="black"/>
                </a:solidFill>
                <a:latin typeface="黑体" panose="02010609060101010101" pitchFamily="49" charset="-122"/>
                <a:ea typeface="黑体" panose="02010609060101010101" pitchFamily="49" charset="-122"/>
              </a:rPr>
              <a:t>经典著作阅读现状与对策</a:t>
            </a:r>
            <a:endParaRPr lang="zh-CN" altLang="en-US"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107504" y="72453"/>
            <a:ext cx="6017071" cy="46037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 </a:t>
            </a:r>
            <a:r>
              <a:rPr lang="en-US" altLang="zh-CN" sz="2400" b="1" kern="0" dirty="0" smtClean="0">
                <a:solidFill>
                  <a:prstClr val="white"/>
                </a:solidFill>
                <a:latin typeface="微软雅黑" panose="020B0503020204020204" pitchFamily="34" charset="-122"/>
                <a:ea typeface="微软雅黑" panose="020B0503020204020204" pitchFamily="34" charset="-122"/>
              </a:rPr>
              <a:t>12.</a:t>
            </a:r>
            <a:r>
              <a:rPr lang="zh-CN" altLang="en-US" sz="2400" b="1" kern="0" dirty="0" smtClean="0">
                <a:solidFill>
                  <a:schemeClr val="bg1"/>
                </a:solidFill>
                <a:latin typeface="微软雅黑" panose="020B0503020204020204" pitchFamily="34" charset="-122"/>
                <a:ea typeface="微软雅黑" panose="020B0503020204020204" pitchFamily="34" charset="-122"/>
              </a:rPr>
              <a:t>“大学生自身成长”与“思政课程建设”</a:t>
            </a:r>
            <a:endParaRPr lang="zh-CN" altLang="en-US" sz="2400" b="1" kern="0" dirty="0" smtClean="0">
              <a:solidFill>
                <a:schemeClr val="bg1"/>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67544" y="1363426"/>
            <a:ext cx="7992888" cy="1569660"/>
          </a:xfrm>
          <a:prstGeom prst="rect">
            <a:avLst/>
          </a:prstGeom>
          <a:noFill/>
        </p:spPr>
        <p:txBody>
          <a:bodyPr wrap="square" rtlCol="0">
            <a:spAutoFit/>
          </a:bodyPr>
          <a:lstStyle/>
          <a:p>
            <a:pPr>
              <a:lnSpc>
                <a:spcPct val="150000"/>
              </a:lnSpc>
            </a:pPr>
            <a:r>
              <a:rPr lang="zh-CN" altLang="en-US" sz="3200" dirty="0" smtClean="0">
                <a:solidFill>
                  <a:prstClr val="black"/>
                </a:solidFill>
                <a:latin typeface="黑体" panose="02010609060101010101" pitchFamily="49" charset="-122"/>
                <a:ea typeface="黑体" panose="02010609060101010101" pitchFamily="49" charset="-122"/>
              </a:rPr>
              <a:t>    所有选题皆仅供参考，教师及同学可根据自己专业、专长调整选题。</a:t>
            </a:r>
            <a:endParaRPr lang="zh-CN" altLang="en-US" sz="32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1103" y="786280"/>
            <a:ext cx="8481794" cy="4162678"/>
          </a:xfrm>
          <a:prstGeom prst="rect">
            <a:avLst/>
          </a:prstGeom>
          <a:noFill/>
        </p:spPr>
        <p:txBody>
          <a:bodyPr wrap="square" rtlCol="0">
            <a:spAutoFit/>
          </a:bodyPr>
          <a:lstStyle/>
          <a:p>
            <a:pPr>
              <a:lnSpc>
                <a:spcPct val="150000"/>
              </a:lnSpc>
            </a:pPr>
            <a:r>
              <a:rPr lang="en-US" altLang="zh-CN" sz="2400" b="1" dirty="0" smtClean="0">
                <a:solidFill>
                  <a:prstClr val="black"/>
                </a:solidFill>
                <a:latin typeface="黑体" panose="02010609060101010101" pitchFamily="49" charset="-122"/>
                <a:ea typeface="黑体" panose="02010609060101010101" pitchFamily="49" charset="-122"/>
              </a:rPr>
              <a:t>1.</a:t>
            </a:r>
            <a:r>
              <a:rPr lang="zh-CN" altLang="en-US" sz="2400" b="1" dirty="0" smtClean="0">
                <a:solidFill>
                  <a:prstClr val="black"/>
                </a:solidFill>
                <a:latin typeface="黑体" panose="02010609060101010101" pitchFamily="49" charset="-122"/>
                <a:ea typeface="黑体" panose="02010609060101010101" pitchFamily="49" charset="-122"/>
              </a:rPr>
              <a:t>选题方向决定实践目标</a:t>
            </a:r>
            <a:endParaRPr lang="en-US" altLang="zh-CN" sz="2400" b="1" dirty="0" smtClean="0">
              <a:solidFill>
                <a:prstClr val="black"/>
              </a:solidFill>
              <a:latin typeface="黑体" panose="02010609060101010101" pitchFamily="49" charset="-122"/>
              <a:ea typeface="黑体" panose="02010609060101010101" pitchFamily="49" charset="-122"/>
            </a:endParaRPr>
          </a:p>
          <a:p>
            <a:pPr>
              <a:lnSpc>
                <a:spcPct val="125000"/>
              </a:lnSpc>
            </a:pPr>
            <a:r>
              <a:rPr lang="zh-CN" altLang="en-US" sz="2200" b="1" dirty="0" smtClean="0">
                <a:solidFill>
                  <a:prstClr val="black"/>
                </a:solidFill>
                <a:latin typeface="宋体" panose="02010600030101010101" pitchFamily="2" charset="-122"/>
              </a:rPr>
              <a:t>    社会实践最终达到什么目的、实现什么任务、形成何种成果，都与选题密切相关。实践选题方向对活动开展具有整体头筹的作用。</a:t>
            </a:r>
            <a:endParaRPr lang="en-US" altLang="zh-CN" sz="2200" b="1" dirty="0" smtClean="0">
              <a:solidFill>
                <a:prstClr val="black"/>
              </a:solidFill>
              <a:latin typeface="宋体" panose="02010600030101010101" pitchFamily="2" charset="-122"/>
            </a:endParaRPr>
          </a:p>
          <a:p>
            <a:pPr>
              <a:lnSpc>
                <a:spcPct val="150000"/>
              </a:lnSpc>
            </a:pPr>
            <a:r>
              <a:rPr lang="en-US" altLang="zh-CN" sz="2400" b="1" dirty="0">
                <a:solidFill>
                  <a:prstClr val="black"/>
                </a:solidFill>
                <a:latin typeface="黑体" panose="02010609060101010101" pitchFamily="49" charset="-122"/>
                <a:ea typeface="黑体" panose="02010609060101010101" pitchFamily="49" charset="-122"/>
              </a:rPr>
              <a:t>2.</a:t>
            </a:r>
            <a:r>
              <a:rPr lang="zh-CN" altLang="en-US" sz="2400" b="1" dirty="0">
                <a:solidFill>
                  <a:prstClr val="black"/>
                </a:solidFill>
                <a:latin typeface="黑体" panose="02010609060101010101" pitchFamily="49" charset="-122"/>
                <a:ea typeface="黑体" panose="02010609060101010101" pitchFamily="49" charset="-122"/>
              </a:rPr>
              <a:t>选题内容制约实践过程</a:t>
            </a:r>
            <a:endParaRPr lang="zh-CN" altLang="en-US" sz="2400" b="1" dirty="0">
              <a:solidFill>
                <a:prstClr val="black"/>
              </a:solidFill>
              <a:latin typeface="黑体" panose="02010609060101010101" pitchFamily="49" charset="-122"/>
              <a:ea typeface="黑体" panose="02010609060101010101" pitchFamily="49" charset="-122"/>
            </a:endParaRPr>
          </a:p>
          <a:p>
            <a:pPr>
              <a:lnSpc>
                <a:spcPct val="125000"/>
              </a:lnSpc>
            </a:pPr>
            <a:r>
              <a:rPr lang="zh-CN" altLang="en-US" sz="2200" b="1" dirty="0">
                <a:solidFill>
                  <a:prstClr val="black"/>
                </a:solidFill>
                <a:latin typeface="宋体" panose="02010600030101010101" pitchFamily="2" charset="-122"/>
              </a:rPr>
              <a:t>    没有经过充分设计的选题，在实施过程中不免会遇到不易解决的困难。活动实施开始后，尽管会根据实际情况调整，但是最根本的内容是不容易调整的。社会实践最常见的问题是选题内容过于宽泛，缺乏实际抓手，或者选取实践方法不当，实际收效与预期相差过大，形成的结论片面不科学</a:t>
            </a:r>
            <a:r>
              <a:rPr lang="zh-CN" altLang="en-US" sz="2200" b="1" dirty="0" smtClean="0">
                <a:solidFill>
                  <a:prstClr val="black"/>
                </a:solidFill>
                <a:latin typeface="宋体" panose="02010600030101010101" pitchFamily="2" charset="-122"/>
              </a:rPr>
              <a:t>。</a:t>
            </a:r>
            <a:endParaRPr lang="zh-CN" altLang="en-US" sz="2200" b="1" dirty="0">
              <a:solidFill>
                <a:prstClr val="black"/>
              </a:solidFill>
              <a:latin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8" name="文本框 32"/>
          <p:cNvSpPr txBox="1"/>
          <p:nvPr/>
        </p:nvSpPr>
        <p:spPr>
          <a:xfrm>
            <a:off x="358080" y="72453"/>
            <a:ext cx="5766495" cy="46166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如何具体选题？</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58080" y="303285"/>
            <a:ext cx="8427840" cy="4293483"/>
          </a:xfrm>
          <a:prstGeom prst="rect">
            <a:avLst/>
          </a:prstGeom>
          <a:noFill/>
        </p:spPr>
        <p:txBody>
          <a:bodyPr wrap="square" rtlCol="0">
            <a:spAutoFit/>
          </a:bodyPr>
          <a:lstStyle/>
          <a:p>
            <a:pPr>
              <a:lnSpc>
                <a:spcPct val="150000"/>
              </a:lnSpc>
            </a:pPr>
            <a:endParaRPr lang="en-US" altLang="zh-CN" sz="2400" b="1" dirty="0" smtClean="0">
              <a:solidFill>
                <a:prstClr val="black"/>
              </a:solidFill>
              <a:latin typeface="宋体" panose="02010600030101010101" pitchFamily="2" charset="-122"/>
            </a:endParaRPr>
          </a:p>
          <a:p>
            <a:pPr>
              <a:lnSpc>
                <a:spcPct val="150000"/>
              </a:lnSpc>
            </a:pPr>
            <a:r>
              <a:rPr lang="en-US" altLang="zh-CN" sz="2400" b="1" dirty="0" smtClean="0">
                <a:solidFill>
                  <a:prstClr val="black"/>
                </a:solidFill>
                <a:latin typeface="黑体" panose="02010609060101010101" pitchFamily="49" charset="-122"/>
                <a:ea typeface="黑体" panose="02010609060101010101" pitchFamily="49" charset="-122"/>
              </a:rPr>
              <a:t>3.</a:t>
            </a:r>
            <a:r>
              <a:rPr lang="zh-CN" altLang="en-US" sz="2400" b="1" dirty="0" smtClean="0">
                <a:solidFill>
                  <a:prstClr val="black"/>
                </a:solidFill>
                <a:latin typeface="黑体" panose="02010609060101010101" pitchFamily="49" charset="-122"/>
                <a:ea typeface="黑体" panose="02010609060101010101" pitchFamily="49" charset="-122"/>
              </a:rPr>
              <a:t>选题设计关系实践成败</a:t>
            </a:r>
            <a:endParaRPr lang="en-US" altLang="zh-CN" sz="2400" b="1"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altLang="zh-CN" sz="2400" b="1" dirty="0">
                <a:solidFill>
                  <a:prstClr val="black"/>
                </a:solidFill>
                <a:latin typeface="宋体" panose="02010600030101010101" pitchFamily="2" charset="-122"/>
              </a:rPr>
              <a:t> </a:t>
            </a:r>
            <a:r>
              <a:rPr lang="en-US" altLang="zh-CN" sz="2400" b="1" dirty="0" smtClean="0">
                <a:solidFill>
                  <a:prstClr val="black"/>
                </a:solidFill>
                <a:latin typeface="宋体" panose="02010600030101010101" pitchFamily="2" charset="-122"/>
              </a:rPr>
              <a:t>   </a:t>
            </a:r>
            <a:r>
              <a:rPr lang="zh-CN" altLang="en-US" sz="2200" b="1" dirty="0" smtClean="0">
                <a:solidFill>
                  <a:prstClr val="black"/>
                </a:solidFill>
                <a:latin typeface="宋体" panose="02010600030101010101" pitchFamily="2" charset="-122"/>
              </a:rPr>
              <a:t>一个错误的或者不可行的选题，不管其方案设计如何周密，活动进行得如何认真，不可避免会导致失败。特别是对于很多初次开展社会实践的大学生来说，由于缺少开展社会实践活动的经验，往往忽略选题策划环节的重要作用。因此，在选题的设计确定阶段多听取指导老师的意见，不断优化调整，是提升选题水平，使实践活动顺利开展的一个好方法。</a:t>
            </a:r>
            <a:endParaRPr lang="zh-CN" altLang="en-US" sz="2200" b="1" dirty="0">
              <a:solidFill>
                <a:prstClr val="black"/>
              </a:solidFill>
              <a:latin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552" y="687746"/>
            <a:ext cx="8230950" cy="4307333"/>
          </a:xfrm>
          <a:prstGeom prst="rect">
            <a:avLst/>
          </a:prstGeom>
          <a:noFill/>
        </p:spPr>
        <p:txBody>
          <a:bodyPr wrap="square" rtlCol="0">
            <a:spAutoFit/>
          </a:bodyPr>
          <a:lstStyle/>
          <a:p>
            <a:pPr>
              <a:lnSpc>
                <a:spcPct val="130000"/>
              </a:lnSpc>
            </a:pPr>
            <a:r>
              <a:rPr lang="zh-CN" altLang="en-US" sz="2400" b="1" dirty="0">
                <a:solidFill>
                  <a:prstClr val="black"/>
                </a:solidFill>
                <a:latin typeface="黑体" panose="02010609060101010101" pitchFamily="49" charset="-122"/>
                <a:ea typeface="黑体" panose="02010609060101010101" pitchFamily="49" charset="-122"/>
              </a:rPr>
              <a:t>社会实践选题的</a:t>
            </a:r>
            <a:r>
              <a:rPr lang="zh-CN" altLang="en-US" sz="2400" b="1" dirty="0" smtClean="0">
                <a:solidFill>
                  <a:prstClr val="black"/>
                </a:solidFill>
                <a:latin typeface="黑体" panose="02010609060101010101" pitchFamily="49" charset="-122"/>
                <a:ea typeface="黑体" panose="02010609060101010101" pitchFamily="49" charset="-122"/>
              </a:rPr>
              <a:t>标准：</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30000"/>
              </a:lnSpc>
            </a:pPr>
            <a:r>
              <a:rPr lang="en-US" altLang="zh-CN" sz="2400" b="1" dirty="0" smtClean="0">
                <a:solidFill>
                  <a:srgbClr val="FF0000"/>
                </a:solidFill>
                <a:latin typeface="黑体" panose="02010609060101010101" pitchFamily="49" charset="-122"/>
                <a:ea typeface="黑体" panose="02010609060101010101" pitchFamily="49" charset="-122"/>
              </a:rPr>
              <a:t>1.</a:t>
            </a:r>
            <a:r>
              <a:rPr lang="zh-CN" altLang="en-US" sz="2400" b="1" dirty="0" smtClean="0">
                <a:solidFill>
                  <a:srgbClr val="FF0000"/>
                </a:solidFill>
                <a:latin typeface="黑体" panose="02010609060101010101" pitchFamily="49" charset="-122"/>
                <a:ea typeface="黑体" panose="02010609060101010101" pitchFamily="49" charset="-122"/>
              </a:rPr>
              <a:t>重要性</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05000"/>
              </a:lnSpc>
            </a:pPr>
            <a:r>
              <a:rPr lang="en-US" altLang="zh-CN" sz="2400" b="1" dirty="0" smtClean="0">
                <a:solidFill>
                  <a:prstClr val="black"/>
                </a:solidFill>
                <a:latin typeface="宋体" panose="02010600030101010101" pitchFamily="2" charset="-122"/>
              </a:rPr>
              <a:t>    </a:t>
            </a:r>
            <a:r>
              <a:rPr lang="zh-CN" altLang="en-US" sz="2200" b="1" dirty="0" smtClean="0">
                <a:solidFill>
                  <a:prstClr val="black"/>
                </a:solidFill>
                <a:latin typeface="宋体" panose="02010600030101010101" pitchFamily="2" charset="-122"/>
              </a:rPr>
              <a:t>如果一项大学生的社会实践选题停留在表面的形式和过场，缺少显著的意义或价值，这项实践课题就不是一个好的选题。</a:t>
            </a:r>
            <a:endParaRPr lang="en-US" altLang="zh-CN" sz="2200" b="1" dirty="0" smtClean="0">
              <a:solidFill>
                <a:prstClr val="black"/>
              </a:solidFill>
              <a:latin typeface="宋体" panose="02010600030101010101" pitchFamily="2" charset="-122"/>
            </a:endParaRPr>
          </a:p>
          <a:p>
            <a:pPr>
              <a:lnSpc>
                <a:spcPct val="130000"/>
              </a:lnSpc>
            </a:pPr>
            <a:r>
              <a:rPr lang="en-US" altLang="zh-CN" sz="2400" b="1" dirty="0" smtClean="0">
                <a:solidFill>
                  <a:srgbClr val="FF0000"/>
                </a:solidFill>
                <a:latin typeface="黑体" panose="02010609060101010101" pitchFamily="49" charset="-122"/>
                <a:ea typeface="黑体" panose="02010609060101010101" pitchFamily="49" charset="-122"/>
              </a:rPr>
              <a:t>2.</a:t>
            </a:r>
            <a:r>
              <a:rPr lang="zh-CN" altLang="en-US" sz="2400" b="1" dirty="0" smtClean="0">
                <a:solidFill>
                  <a:srgbClr val="FF0000"/>
                </a:solidFill>
                <a:latin typeface="黑体" panose="02010609060101010101" pitchFamily="49" charset="-122"/>
                <a:ea typeface="黑体" panose="02010609060101010101" pitchFamily="49" charset="-122"/>
              </a:rPr>
              <a:t>可行性</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05000"/>
              </a:lnSpc>
            </a:pPr>
            <a:r>
              <a:rPr lang="en-US" altLang="zh-CN" sz="2200" b="1" dirty="0" smtClean="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大学生在实践选题过程中，在注意题目意义的同时，还要切实考虑和分析社会实践的主客观条件。</a:t>
            </a:r>
            <a:endParaRPr lang="en-US" altLang="zh-CN" sz="2400" b="1" dirty="0">
              <a:solidFill>
                <a:prstClr val="black"/>
              </a:solidFill>
              <a:latin typeface="宋体" panose="02010600030101010101" pitchFamily="2" charset="-122"/>
            </a:endParaRPr>
          </a:p>
          <a:p>
            <a:pPr>
              <a:lnSpc>
                <a:spcPct val="130000"/>
              </a:lnSpc>
            </a:pPr>
            <a:r>
              <a:rPr lang="en-US" altLang="zh-CN" sz="2400" b="1" dirty="0" smtClean="0">
                <a:solidFill>
                  <a:srgbClr val="FF0000"/>
                </a:solidFill>
                <a:latin typeface="黑体" panose="02010609060101010101" pitchFamily="49" charset="-122"/>
                <a:ea typeface="黑体" panose="02010609060101010101" pitchFamily="49" charset="-122"/>
              </a:rPr>
              <a:t>3.</a:t>
            </a:r>
            <a:r>
              <a:rPr lang="zh-CN" altLang="en-US" sz="2400" b="1" dirty="0" smtClean="0">
                <a:solidFill>
                  <a:srgbClr val="FF0000"/>
                </a:solidFill>
                <a:latin typeface="黑体" panose="02010609060101010101" pitchFamily="49" charset="-122"/>
                <a:ea typeface="黑体" panose="02010609060101010101" pitchFamily="49" charset="-122"/>
              </a:rPr>
              <a:t>创新性</a:t>
            </a:r>
            <a:endParaRPr lang="en-US" altLang="zh-CN" sz="2400" b="1" dirty="0" smtClean="0">
              <a:solidFill>
                <a:srgbClr val="FF0000"/>
              </a:solidFill>
              <a:latin typeface="黑体" panose="02010609060101010101" pitchFamily="49" charset="-122"/>
              <a:ea typeface="黑体" panose="02010609060101010101" pitchFamily="49" charset="-122"/>
            </a:endParaRPr>
          </a:p>
          <a:p>
            <a:pPr>
              <a:lnSpc>
                <a:spcPct val="105000"/>
              </a:lnSpc>
            </a:pPr>
            <a:r>
              <a:rPr lang="en-US" altLang="zh-CN" sz="2200" b="1" dirty="0" smtClean="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决不能在同一领域、同一范围、同一层次上重复别人的研究，重提已有的结论。</a:t>
            </a:r>
            <a:endParaRPr lang="zh-CN" altLang="en-US" sz="2400" b="1" dirty="0">
              <a:solidFill>
                <a:prstClr val="black"/>
              </a:solidFill>
              <a:latin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552" y="913284"/>
            <a:ext cx="8427840" cy="3508653"/>
          </a:xfrm>
          <a:prstGeom prst="rect">
            <a:avLst/>
          </a:prstGeom>
          <a:noFill/>
        </p:spPr>
        <p:txBody>
          <a:bodyPr wrap="square" rtlCol="0">
            <a:spAutoFit/>
          </a:bodyPr>
          <a:lstStyle/>
          <a:p>
            <a:pPr>
              <a:lnSpc>
                <a:spcPct val="150000"/>
              </a:lnSpc>
              <a:buFont typeface="Wingdings" panose="05000000000000000000" charset="0"/>
              <a:buChar char="Ø"/>
            </a:pPr>
            <a:r>
              <a:rPr lang="zh-CN" altLang="en-US" sz="2400" b="1" dirty="0">
                <a:solidFill>
                  <a:prstClr val="black"/>
                </a:solidFill>
                <a:latin typeface="宋体" panose="02010600030101010101" pitchFamily="2" charset="-122"/>
              </a:rPr>
              <a:t>团队人数：</a:t>
            </a:r>
            <a:r>
              <a:rPr lang="en-US" altLang="zh-CN" sz="2400" b="1" dirty="0">
                <a:solidFill>
                  <a:prstClr val="black"/>
                </a:solidFill>
                <a:latin typeface="宋体" panose="02010600030101010101" pitchFamily="2" charset="-122"/>
              </a:rPr>
              <a:t>3-5</a:t>
            </a:r>
            <a:r>
              <a:rPr lang="zh-CN" altLang="en-US" sz="2400" b="1" dirty="0">
                <a:solidFill>
                  <a:prstClr val="black"/>
                </a:solidFill>
                <a:latin typeface="宋体" panose="02010600030101010101" pitchFamily="2" charset="-122"/>
              </a:rPr>
              <a:t>人。</a:t>
            </a:r>
            <a:endParaRPr lang="zh-CN" altLang="en-US" sz="2400" b="1" dirty="0">
              <a:solidFill>
                <a:prstClr val="black"/>
              </a:solidFill>
              <a:latin typeface="宋体" panose="02010600030101010101" pitchFamily="2" charset="-122"/>
            </a:endParaRPr>
          </a:p>
          <a:p>
            <a:pPr>
              <a:lnSpc>
                <a:spcPct val="150000"/>
              </a:lnSpc>
              <a:buFont typeface="Wingdings" panose="05000000000000000000" charset="0"/>
              <a:buChar char="Ø"/>
            </a:pPr>
            <a:r>
              <a:rPr lang="zh-CN" altLang="en-US" sz="2400" b="1" dirty="0">
                <a:solidFill>
                  <a:prstClr val="black"/>
                </a:solidFill>
                <a:latin typeface="宋体" panose="02010600030101010101" pitchFamily="2" charset="-122"/>
              </a:rPr>
              <a:t>组团形式：</a:t>
            </a:r>
            <a:endParaRPr lang="zh-CN" altLang="en-US"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1</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以宿舍、同班、社团、党团支部、同乡组团。</a:t>
            </a:r>
            <a:endParaRPr lang="zh-CN" altLang="en-US"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2</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参加指导教师的课题组；</a:t>
            </a:r>
            <a:endParaRPr lang="zh-CN" altLang="en-US"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3</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参加校团委或本学院的社会实践团，选题可以重合，但须按思政课的实践要求进行调查和撰写报告。</a:t>
            </a:r>
            <a:endParaRPr lang="zh-CN" altLang="en-US" sz="2400" b="1" dirty="0">
              <a:solidFill>
                <a:prstClr val="black"/>
              </a:solidFill>
              <a:latin typeface="宋体" panose="02010600030101010101" pitchFamily="2" charset="-122"/>
            </a:endParaRPr>
          </a:p>
          <a:p>
            <a:pPr>
              <a:lnSpc>
                <a:spcPct val="125000"/>
              </a:lnSpc>
            </a:pPr>
            <a:r>
              <a:rPr lang="zh-CN" altLang="en-US" sz="2400" b="1" dirty="0" smtClean="0">
                <a:solidFill>
                  <a:prstClr val="black"/>
                </a:solidFill>
                <a:latin typeface="宋体" panose="02010600030101010101" pitchFamily="2" charset="-122"/>
              </a:rPr>
              <a:t>   注</a:t>
            </a:r>
            <a:r>
              <a:rPr lang="zh-CN" altLang="en-US" sz="2400" b="1" dirty="0">
                <a:solidFill>
                  <a:prstClr val="black"/>
                </a:solidFill>
                <a:latin typeface="宋体" panose="02010600030101010101" pitchFamily="2" charset="-122"/>
              </a:rPr>
              <a:t>：除特别选题外，其他选题只允许在本课堂内组团</a:t>
            </a:r>
            <a:r>
              <a:rPr lang="zh-CN" altLang="en-US" sz="2400" b="1" dirty="0" smtClean="0">
                <a:solidFill>
                  <a:prstClr val="black"/>
                </a:solidFill>
                <a:latin typeface="宋体" panose="02010600030101010101" pitchFamily="2" charset="-122"/>
              </a:rPr>
              <a:t>。</a:t>
            </a:r>
            <a:endParaRPr lang="zh-CN" altLang="en-US" sz="2400" b="1" dirty="0">
              <a:solidFill>
                <a:prstClr val="black"/>
              </a:solidFill>
              <a:latin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467544" y="72453"/>
            <a:ext cx="5657031"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六   社会实践</a:t>
            </a:r>
            <a:r>
              <a:rPr lang="zh-CN" altLang="en-US" sz="2400" b="1" kern="0" dirty="0">
                <a:solidFill>
                  <a:prstClr val="white"/>
                </a:solidFill>
                <a:latin typeface="微软雅黑" panose="020B0503020204020204" pitchFamily="34" charset="-122"/>
                <a:ea typeface="微软雅黑" panose="020B0503020204020204" pitchFamily="34" charset="-122"/>
              </a:rPr>
              <a:t>组团形式与团队任务</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508079" y="913284"/>
          <a:ext cx="7549480" cy="3884754"/>
        </p:xfrm>
        <a:graphic>
          <a:graphicData uri="http://schemas.openxmlformats.org/drawingml/2006/table">
            <a:tbl>
              <a:tblPr/>
              <a:tblGrid>
                <a:gridCol w="2327794"/>
                <a:gridCol w="5221686"/>
              </a:tblGrid>
              <a:tr h="279140">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5</a:t>
                      </a: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月上旬</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部署协调</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473247">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5</a:t>
                      </a: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月下旬</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课堂授课</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543757">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6</a:t>
                      </a: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月上旬</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学生组团、选题论证、任务分工</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504056">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暑假</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defRPr/>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设计问卷、实地调查、撰写报告</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473247">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defRPr/>
                      </a:pP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开学第一周</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defRPr/>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提交报告、教师评优</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473247">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9</a:t>
                      </a: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月上旬</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团队答辩、学院表彰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473247">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9</a:t>
                      </a: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月中旬</a:t>
                      </a:r>
                      <a:endPar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Bef>
                          <a:spcPct val="20000"/>
                        </a:spcBef>
                        <a:buClr>
                          <a:schemeClr val="hlink"/>
                        </a:buClr>
                        <a:buFont typeface="Wingdings" panose="05000000000000000000" pitchFamily="2" charset="2"/>
                        <a:defRPr sz="2400" b="1" kern="1200">
                          <a:solidFill>
                            <a:schemeClr val="tx1"/>
                          </a:solidFill>
                          <a:latin typeface="微软雅黑" panose="020B0503020204020204" pitchFamily="34" charset="-122"/>
                          <a:ea typeface="微软雅黑" panose="020B0503020204020204" pitchFamily="34" charset="-122"/>
                        </a:defRPr>
                      </a:lvl1pPr>
                      <a:lvl2pPr marL="742950" indent="-285750" algn="l" defTabSz="914400" rtl="0" eaLnBrk="1" latinLnBrk="0" hangingPunct="1">
                        <a:spcBef>
                          <a:spcPct val="20000"/>
                        </a:spcBef>
                        <a:buClr>
                          <a:schemeClr val="accent1"/>
                        </a:buClr>
                        <a:buFont typeface="Wingdings" panose="05000000000000000000" pitchFamily="2" charset="2"/>
                        <a:defRPr sz="2000" b="1" kern="1200">
                          <a:solidFill>
                            <a:schemeClr val="tx1"/>
                          </a:solidFill>
                          <a:latin typeface="微软雅黑" panose="020B0503020204020204" pitchFamily="34" charset="-122"/>
                          <a:ea typeface="微软雅黑" panose="020B0503020204020204" pitchFamily="34" charset="-122"/>
                        </a:defRPr>
                      </a:lvl2pPr>
                      <a:lvl3pPr marL="1143000" indent="-228600" algn="l" defTabSz="914400" rtl="0" eaLnBrk="1" latinLnBrk="0" hangingPunct="1">
                        <a:spcBef>
                          <a:spcPct val="20000"/>
                        </a:spcBef>
                        <a:buClr>
                          <a:schemeClr val="tx1"/>
                        </a:buClr>
                        <a:defRPr sz="2000" b="1" kern="1200">
                          <a:solidFill>
                            <a:schemeClr val="tx1"/>
                          </a:solidFill>
                          <a:latin typeface="微软雅黑" panose="020B0503020204020204" pitchFamily="34" charset="-122"/>
                          <a:ea typeface="微软雅黑" panose="020B0503020204020204" pitchFamily="34" charset="-122"/>
                        </a:defRPr>
                      </a:lvl3pPr>
                      <a:lvl4pPr marL="16002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4pPr>
                      <a:lvl5pPr marL="2057400" indent="-228600" algn="l" defTabSz="914400" rtl="0" eaLnBrk="1" latinLnBrk="0" hangingPunct="1">
                        <a:spcBef>
                          <a:spcPct val="20000"/>
                        </a:spcBef>
                        <a:defRPr sz="1800" b="1" kern="1200">
                          <a:solidFill>
                            <a:schemeClr val="tx1"/>
                          </a:solidFill>
                          <a:latin typeface="微软雅黑" panose="020B0503020204020204" pitchFamily="34" charset="-122"/>
                          <a:ea typeface="微软雅黑" panose="020B0503020204020204" pitchFamily="34" charset="-122"/>
                        </a:defRPr>
                      </a:lvl5pPr>
                      <a:lvl6pPr marL="25146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6pPr>
                      <a:lvl7pPr marL="29718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7pPr>
                      <a:lvl8pPr marL="34290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8pPr>
                      <a:lvl9pPr marL="3886200" indent="-228600" algn="l" defTabSz="914400" rtl="0" eaLnBrk="0" fontAlgn="base" latinLnBrk="0" hangingPunct="0">
                        <a:spcBef>
                          <a:spcPct val="20000"/>
                        </a:spcBef>
                        <a:spcAft>
                          <a:spcPct val="0"/>
                        </a:spcAft>
                        <a:defRPr sz="1800" b="1" kern="1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教师登录成绩、展示优秀报告</a:t>
                      </a:r>
                      <a:endParaRPr kumimoji="0" lang="en-US" altLang="zh-CN"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473247">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defRPr/>
                      </a:pPr>
                      <a:r>
                        <a:rPr kumimoji="0" lang="en-US" altLang="zh-CN"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10</a:t>
                      </a:r>
                      <a:r>
                        <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rPr>
                        <a:t>月</a:t>
                      </a:r>
                      <a:endParaRPr kumimoji="0" lang="zh-CN" altLang="en-US" sz="24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优秀论文修改，上报市教工委</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52473" marB="52473"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bl>
          </a:graphicData>
        </a:graphic>
      </p:graphicFrame>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 name="文本框 32"/>
          <p:cNvSpPr txBox="1"/>
          <p:nvPr/>
        </p:nvSpPr>
        <p:spPr>
          <a:xfrm>
            <a:off x="642769" y="72453"/>
            <a:ext cx="5481806" cy="461665"/>
          </a:xfrm>
          <a:prstGeom prst="rect">
            <a:avLst/>
          </a:prstGeom>
          <a:noFill/>
        </p:spPr>
        <p:txBody>
          <a:bodyPr wrap="square" rtlCol="0">
            <a:spAutoFit/>
          </a:bodyPr>
          <a:lstStyle/>
          <a:p>
            <a:pPr lvl="0"/>
            <a:r>
              <a:rPr lang="zh-CN" altLang="en-US" sz="2400" b="1" kern="0" dirty="0">
                <a:solidFill>
                  <a:prstClr val="white"/>
                </a:solidFill>
                <a:latin typeface="微软雅黑" panose="020B0503020204020204" pitchFamily="34" charset="-122"/>
                <a:ea typeface="微软雅黑" panose="020B0503020204020204" pitchFamily="34" charset="-122"/>
              </a:rPr>
              <a:t>社会实践工作流程</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55576" y="985292"/>
            <a:ext cx="7127902" cy="3416320"/>
          </a:xfrm>
          <a:prstGeom prst="rect">
            <a:avLst/>
          </a:prstGeom>
          <a:noFill/>
        </p:spPr>
        <p:txBody>
          <a:bodyPr wrap="square" rtlCol="0">
            <a:spAutoFit/>
          </a:bodyPr>
          <a:lstStyle/>
          <a:p>
            <a:pPr>
              <a:lnSpc>
                <a:spcPct val="150000"/>
              </a:lnSpc>
              <a:buFont typeface="Wingdings" panose="05000000000000000000" charset="0"/>
              <a:buChar char="Ø"/>
            </a:pPr>
            <a:r>
              <a:rPr lang="zh-CN" altLang="en-US" sz="2400" b="1" dirty="0">
                <a:solidFill>
                  <a:prstClr val="black"/>
                </a:solidFill>
                <a:latin typeface="宋体" panose="02010600030101010101" pitchFamily="2" charset="-122"/>
              </a:rPr>
              <a:t>团队任务：</a:t>
            </a:r>
            <a:endParaRPr lang="zh-CN" altLang="en-US" sz="2400" b="1" dirty="0">
              <a:solidFill>
                <a:prstClr val="black"/>
              </a:solidFill>
              <a:latin typeface="宋体" panose="02010600030101010101" pitchFamily="2" charset="-122"/>
            </a:endParaRPr>
          </a:p>
          <a:p>
            <a:pPr>
              <a:lnSpc>
                <a:spcPct val="150000"/>
              </a:lnSpc>
            </a:pPr>
            <a:r>
              <a:rPr lang="en-US" altLang="zh-CN" sz="2400" b="1" dirty="0" smtClean="0">
                <a:solidFill>
                  <a:prstClr val="black"/>
                </a:solidFill>
                <a:latin typeface="宋体" panose="02010600030101010101" pitchFamily="2" charset="-122"/>
              </a:rPr>
              <a:t>    1</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选题论证</a:t>
            </a:r>
            <a:endParaRPr lang="zh-CN" altLang="en-US" sz="2400" b="1" dirty="0">
              <a:solidFill>
                <a:prstClr val="black"/>
              </a:solidFill>
              <a:latin typeface="宋体" panose="02010600030101010101" pitchFamily="2" charset="-122"/>
            </a:endParaRPr>
          </a:p>
          <a:p>
            <a:pPr>
              <a:lnSpc>
                <a:spcPct val="150000"/>
              </a:lnSpc>
            </a:pPr>
            <a:r>
              <a:rPr lang="en-US" altLang="zh-CN" sz="2400" b="1" dirty="0" smtClean="0">
                <a:solidFill>
                  <a:prstClr val="black"/>
                </a:solidFill>
                <a:latin typeface="宋体" panose="02010600030101010101" pitchFamily="2" charset="-122"/>
              </a:rPr>
              <a:t>    2</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设计问卷</a:t>
            </a:r>
            <a:endParaRPr lang="zh-CN" altLang="en-US" sz="2400" b="1" dirty="0">
              <a:solidFill>
                <a:prstClr val="black"/>
              </a:solidFill>
              <a:latin typeface="宋体" panose="02010600030101010101" pitchFamily="2" charset="-122"/>
            </a:endParaRPr>
          </a:p>
          <a:p>
            <a:pPr>
              <a:lnSpc>
                <a:spcPct val="150000"/>
              </a:lnSpc>
            </a:pPr>
            <a:r>
              <a:rPr lang="en-US" altLang="zh-CN" sz="2400" b="1" dirty="0" smtClean="0">
                <a:solidFill>
                  <a:prstClr val="black"/>
                </a:solidFill>
                <a:latin typeface="宋体" panose="02010600030101010101" pitchFamily="2" charset="-122"/>
              </a:rPr>
              <a:t>    3</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社会调查</a:t>
            </a:r>
            <a:endParaRPr lang="zh-CN" altLang="en-US" sz="2400" b="1" dirty="0">
              <a:solidFill>
                <a:prstClr val="black"/>
              </a:solidFill>
              <a:latin typeface="宋体" panose="02010600030101010101" pitchFamily="2" charset="-122"/>
            </a:endParaRPr>
          </a:p>
          <a:p>
            <a:pPr>
              <a:lnSpc>
                <a:spcPct val="150000"/>
              </a:lnSpc>
            </a:pPr>
            <a:r>
              <a:rPr lang="en-US" altLang="zh-CN" sz="2400" b="1" dirty="0" smtClean="0">
                <a:solidFill>
                  <a:prstClr val="black"/>
                </a:solidFill>
                <a:latin typeface="宋体" panose="02010600030101010101" pitchFamily="2" charset="-122"/>
              </a:rPr>
              <a:t>    4</a:t>
            </a:r>
            <a:r>
              <a:rPr lang="en-US" altLang="zh-CN" sz="2400" b="1" dirty="0">
                <a:solidFill>
                  <a:prstClr val="black"/>
                </a:solidFill>
                <a:latin typeface="宋体" panose="02010600030101010101" pitchFamily="2" charset="-122"/>
              </a:rPr>
              <a:t>.  </a:t>
            </a:r>
            <a:r>
              <a:rPr lang="zh-CN" altLang="en-US" sz="2400" b="1" dirty="0">
                <a:solidFill>
                  <a:prstClr val="black"/>
                </a:solidFill>
                <a:latin typeface="宋体" panose="02010600030101010101" pitchFamily="2" charset="-122"/>
              </a:rPr>
              <a:t>撰写报告</a:t>
            </a:r>
            <a:endParaRPr lang="zh-CN" altLang="en-US" sz="2400" b="1" dirty="0">
              <a:solidFill>
                <a:prstClr val="black"/>
              </a:solidFill>
              <a:latin typeface="宋体" panose="02010600030101010101" pitchFamily="2" charset="-122"/>
            </a:endParaRPr>
          </a:p>
          <a:p>
            <a:pPr>
              <a:lnSpc>
                <a:spcPct val="150000"/>
              </a:lnSpc>
            </a:pPr>
            <a:r>
              <a:rPr lang="zh-CN" altLang="en-US" sz="2400" b="1" dirty="0" smtClean="0">
                <a:solidFill>
                  <a:prstClr val="black"/>
                </a:solidFill>
                <a:latin typeface="宋体" panose="02010600030101010101" pitchFamily="2" charset="-122"/>
              </a:rPr>
              <a:t>    注</a:t>
            </a:r>
            <a:r>
              <a:rPr lang="zh-CN" altLang="en-US" sz="2400" b="1" dirty="0">
                <a:solidFill>
                  <a:prstClr val="black"/>
                </a:solidFill>
                <a:latin typeface="宋体" panose="02010600030101010101" pitchFamily="2" charset="-122"/>
              </a:rPr>
              <a:t>：该团队选定的队长负责全面工作</a:t>
            </a:r>
            <a:endParaRPr lang="zh-CN" altLang="en-US" sz="2400" b="1" dirty="0">
              <a:solidFill>
                <a:prstClr val="black"/>
              </a:solidFill>
              <a:latin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26418" y="841276"/>
            <a:ext cx="7776864" cy="3877985"/>
          </a:xfrm>
          <a:prstGeom prst="rect">
            <a:avLst/>
          </a:prstGeom>
          <a:noFill/>
        </p:spPr>
        <p:txBody>
          <a:bodyPr wrap="square" rtlCol="0">
            <a:spAutoFit/>
          </a:bodyPr>
          <a:lstStyle/>
          <a:p>
            <a:pPr>
              <a:lnSpc>
                <a:spcPct val="150000"/>
              </a:lnSpc>
            </a:pPr>
            <a:r>
              <a:rPr lang="zh-CN" altLang="en-US" sz="2400" b="1" dirty="0">
                <a:solidFill>
                  <a:prstClr val="black"/>
                </a:solidFill>
                <a:latin typeface="黑体" panose="02010609060101010101" pitchFamily="49" charset="-122"/>
                <a:ea typeface="黑体" panose="02010609060101010101" pitchFamily="49" charset="-122"/>
              </a:rPr>
              <a:t>（一）问卷的设计要求</a:t>
            </a:r>
            <a:endParaRPr lang="zh-CN" altLang="en-US" sz="2400" b="1" dirty="0">
              <a:solidFill>
                <a:prstClr val="black"/>
              </a:solidFill>
              <a:latin typeface="黑体" panose="02010609060101010101" pitchFamily="49" charset="-122"/>
              <a:ea typeface="黑体" panose="02010609060101010101" pitchFamily="49" charset="-122"/>
            </a:endParaRPr>
          </a:p>
          <a:p>
            <a:pPr>
              <a:lnSpc>
                <a:spcPct val="125000"/>
              </a:lnSpc>
            </a:pPr>
            <a:r>
              <a:rPr lang="en-US" altLang="zh-CN" sz="2400" b="1" dirty="0" smtClean="0">
                <a:solidFill>
                  <a:prstClr val="black"/>
                </a:solidFill>
                <a:latin typeface="宋体" panose="02010600030101010101" pitchFamily="2" charset="-122"/>
              </a:rPr>
              <a:t>   1</a:t>
            </a:r>
            <a:r>
              <a:rPr lang="en-US" altLang="zh-CN" sz="2400" b="1" dirty="0">
                <a:solidFill>
                  <a:prstClr val="black"/>
                </a:solidFill>
                <a:latin typeface="宋体" panose="02010600030101010101" pitchFamily="2" charset="-122"/>
              </a:rPr>
              <a:t>.</a:t>
            </a:r>
            <a:r>
              <a:rPr lang="zh-CN" altLang="en-US" sz="2400" b="1" dirty="0">
                <a:solidFill>
                  <a:prstClr val="black"/>
                </a:solidFill>
                <a:latin typeface="宋体" panose="02010600030101010101" pitchFamily="2" charset="-122"/>
              </a:rPr>
              <a:t>问卷调查对象依据选题而定</a:t>
            </a:r>
            <a:r>
              <a:rPr lang="en-US" altLang="zh-CN" sz="2400" b="1" dirty="0">
                <a:solidFill>
                  <a:prstClr val="black"/>
                </a:solidFill>
                <a:latin typeface="宋体" panose="02010600030101010101" pitchFamily="2" charset="-122"/>
              </a:rPr>
              <a:t>;</a:t>
            </a:r>
            <a:endParaRPr lang="en-US" altLang="zh-CN"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2</a:t>
            </a:r>
            <a:r>
              <a:rPr lang="en-US" altLang="zh-CN" sz="2400" b="1" dirty="0">
                <a:solidFill>
                  <a:prstClr val="black"/>
                </a:solidFill>
                <a:latin typeface="宋体" panose="02010600030101010101" pitchFamily="2" charset="-122"/>
              </a:rPr>
              <a:t>.</a:t>
            </a:r>
            <a:r>
              <a:rPr lang="zh-CN" altLang="en-US" sz="2400" b="1" dirty="0">
                <a:solidFill>
                  <a:prstClr val="black"/>
                </a:solidFill>
                <a:latin typeface="宋体" panose="02010600030101010101" pitchFamily="2" charset="-122"/>
              </a:rPr>
              <a:t>问卷调查地点一般在家乡、身边</a:t>
            </a:r>
            <a:r>
              <a:rPr lang="en-US" altLang="zh-CN" sz="2400" b="1" dirty="0">
                <a:solidFill>
                  <a:prstClr val="black"/>
                </a:solidFill>
                <a:latin typeface="宋体" panose="02010600030101010101" pitchFamily="2" charset="-122"/>
              </a:rPr>
              <a:t>;</a:t>
            </a:r>
            <a:endParaRPr lang="en-US" altLang="zh-CN"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3</a:t>
            </a:r>
            <a:r>
              <a:rPr lang="en-US" altLang="zh-CN" sz="2400" b="1" dirty="0">
                <a:solidFill>
                  <a:prstClr val="black"/>
                </a:solidFill>
                <a:latin typeface="宋体" panose="02010600030101010101" pitchFamily="2" charset="-122"/>
              </a:rPr>
              <a:t>.</a:t>
            </a:r>
            <a:r>
              <a:rPr lang="zh-CN" altLang="en-US" sz="2400" b="1" dirty="0">
                <a:solidFill>
                  <a:prstClr val="black"/>
                </a:solidFill>
                <a:latin typeface="宋体" panose="02010600030101010101" pitchFamily="2" charset="-122"/>
              </a:rPr>
              <a:t>问卷要按正确的理论及假定提出问题，以便使搜集的资料能够与研究目标相符合</a:t>
            </a:r>
            <a:r>
              <a:rPr lang="en-US" altLang="zh-CN" sz="2400" b="1" dirty="0">
                <a:solidFill>
                  <a:prstClr val="black"/>
                </a:solidFill>
                <a:latin typeface="宋体" panose="02010600030101010101" pitchFamily="2" charset="-122"/>
              </a:rPr>
              <a:t>;</a:t>
            </a:r>
            <a:endParaRPr lang="en-US" altLang="zh-CN"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4</a:t>
            </a:r>
            <a:r>
              <a:rPr lang="en-US" altLang="zh-CN" sz="2400" b="1" dirty="0">
                <a:solidFill>
                  <a:prstClr val="black"/>
                </a:solidFill>
                <a:latin typeface="宋体" panose="02010600030101010101" pitchFamily="2" charset="-122"/>
              </a:rPr>
              <a:t>.</a:t>
            </a:r>
            <a:r>
              <a:rPr lang="zh-CN" altLang="en-US" sz="2400" b="1" dirty="0">
                <a:solidFill>
                  <a:prstClr val="black"/>
                </a:solidFill>
                <a:latin typeface="宋体" panose="02010600030101010101" pitchFamily="2" charset="-122"/>
              </a:rPr>
              <a:t>设定的问题要全面而具体，简明扼要、易懂易答，一般在</a:t>
            </a:r>
            <a:r>
              <a:rPr lang="en-US" altLang="zh-CN" sz="2400" b="1" dirty="0">
                <a:solidFill>
                  <a:prstClr val="black"/>
                </a:solidFill>
                <a:latin typeface="宋体" panose="02010600030101010101" pitchFamily="2" charset="-122"/>
              </a:rPr>
              <a:t>15—30</a:t>
            </a:r>
            <a:r>
              <a:rPr lang="zh-CN" altLang="en-US" sz="2400" b="1" dirty="0">
                <a:solidFill>
                  <a:prstClr val="black"/>
                </a:solidFill>
                <a:latin typeface="宋体" panose="02010600030101010101" pitchFamily="2" charset="-122"/>
              </a:rPr>
              <a:t>分钟之内完成</a:t>
            </a:r>
            <a:r>
              <a:rPr lang="en-US" altLang="zh-CN" sz="2400" b="1" dirty="0">
                <a:solidFill>
                  <a:prstClr val="black"/>
                </a:solidFill>
                <a:latin typeface="宋体" panose="02010600030101010101" pitchFamily="2" charset="-122"/>
              </a:rPr>
              <a:t>; </a:t>
            </a:r>
            <a:endParaRPr lang="en-US" altLang="zh-CN" sz="2400" b="1" dirty="0">
              <a:solidFill>
                <a:prstClr val="black"/>
              </a:solidFill>
              <a:latin typeface="宋体" panose="02010600030101010101" pitchFamily="2" charset="-122"/>
            </a:endParaRPr>
          </a:p>
          <a:p>
            <a:pPr>
              <a:lnSpc>
                <a:spcPct val="125000"/>
              </a:lnSpc>
            </a:pPr>
            <a:r>
              <a:rPr lang="en-US" altLang="zh-CN" sz="2400" b="1" dirty="0" smtClean="0">
                <a:solidFill>
                  <a:prstClr val="black"/>
                </a:solidFill>
                <a:latin typeface="宋体" panose="02010600030101010101" pitchFamily="2" charset="-122"/>
              </a:rPr>
              <a:t>   5</a:t>
            </a:r>
            <a:r>
              <a:rPr lang="en-US" altLang="zh-CN" sz="2400" b="1" dirty="0">
                <a:solidFill>
                  <a:prstClr val="black"/>
                </a:solidFill>
                <a:latin typeface="宋体" panose="02010600030101010101" pitchFamily="2" charset="-122"/>
              </a:rPr>
              <a:t>.</a:t>
            </a:r>
            <a:r>
              <a:rPr lang="zh-CN" altLang="en-US" sz="2400" b="1" dirty="0">
                <a:solidFill>
                  <a:prstClr val="black"/>
                </a:solidFill>
                <a:latin typeface="宋体" panose="02010600030101010101" pitchFamily="2" charset="-122"/>
              </a:rPr>
              <a:t>问卷语言要准确，格式要整洁美观。</a:t>
            </a:r>
            <a:endParaRPr lang="zh-CN" altLang="en-US" sz="2400" b="1" dirty="0">
              <a:solidFill>
                <a:prstClr val="black"/>
              </a:solidFill>
              <a:latin typeface="宋体" panose="02010600030101010101" pitchFamily="2"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395536" y="72453"/>
            <a:ext cx="5729039"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七   社会实践</a:t>
            </a:r>
            <a:r>
              <a:rPr lang="zh-CN" altLang="en-US" sz="2400" b="1" kern="0" dirty="0">
                <a:solidFill>
                  <a:prstClr val="white"/>
                </a:solidFill>
                <a:latin typeface="微软雅黑" panose="020B0503020204020204" pitchFamily="34" charset="-122"/>
                <a:ea typeface="微软雅黑" panose="020B0503020204020204" pitchFamily="34" charset="-122"/>
              </a:rPr>
              <a:t>问卷设计与调查方法</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11560" y="712880"/>
            <a:ext cx="8173415" cy="5016758"/>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1</a:t>
            </a:r>
            <a:r>
              <a:rPr lang="zh-CN" altLang="en-US" sz="2000" dirty="0">
                <a:solidFill>
                  <a:srgbClr val="FF0000"/>
                </a:solidFill>
                <a:latin typeface="黑体" panose="02010609060101010101" pitchFamily="49" charset="-122"/>
                <a:ea typeface="黑体" panose="02010609060101010101" pitchFamily="49" charset="-122"/>
              </a:rPr>
              <a:t>．全面调查法</a:t>
            </a:r>
            <a:r>
              <a:rPr lang="en-US" altLang="zh-CN" sz="2000" dirty="0">
                <a:solidFill>
                  <a:srgbClr val="FF0000"/>
                </a:solidFill>
                <a:latin typeface="黑体" panose="02010609060101010101" pitchFamily="49" charset="-122"/>
                <a:ea typeface="黑体" panose="02010609060101010101" pitchFamily="49" charset="-122"/>
              </a:rPr>
              <a:t>/</a:t>
            </a:r>
            <a:r>
              <a:rPr lang="zh-CN" altLang="en-US" sz="2000" dirty="0">
                <a:solidFill>
                  <a:srgbClr val="FF0000"/>
                </a:solidFill>
                <a:latin typeface="黑体" panose="02010609060101010101" pitchFamily="49" charset="-122"/>
                <a:ea typeface="黑体" panose="02010609060101010101" pitchFamily="49" charset="-122"/>
              </a:rPr>
              <a:t>普查法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    全面</a:t>
            </a:r>
            <a:r>
              <a:rPr lang="zh-CN" altLang="en-US" sz="2000" dirty="0">
                <a:solidFill>
                  <a:prstClr val="black"/>
                </a:solidFill>
                <a:latin typeface="黑体" panose="02010609060101010101" pitchFamily="49" charset="-122"/>
                <a:ea typeface="黑体" panose="02010609060101010101" pitchFamily="49" charset="-122"/>
              </a:rPr>
              <a:t>调查法</a:t>
            </a:r>
            <a:r>
              <a:rPr lang="en-US" altLang="zh-CN" sz="2000" dirty="0">
                <a:solidFill>
                  <a:prstClr val="black"/>
                </a:solidFill>
                <a:latin typeface="黑体" panose="02010609060101010101" pitchFamily="49" charset="-122"/>
                <a:ea typeface="黑体" panose="02010609060101010101" pitchFamily="49" charset="-122"/>
              </a:rPr>
              <a:t>/</a:t>
            </a:r>
            <a:r>
              <a:rPr lang="zh-CN" altLang="en-US" sz="2000" dirty="0">
                <a:solidFill>
                  <a:prstClr val="black"/>
                </a:solidFill>
                <a:latin typeface="黑体" panose="02010609060101010101" pitchFamily="49" charset="-122"/>
                <a:ea typeface="黑体" panose="02010609060101010101" pitchFamily="49" charset="-122"/>
              </a:rPr>
              <a:t>普查法是对被研究对象所包括的全部单位无一遗漏地加以调查，以掌握研究对象的总体状况的过程和方法</a:t>
            </a:r>
            <a:r>
              <a:rPr lang="zh-CN" altLang="en-US" sz="2000" dirty="0" smtClean="0">
                <a:solidFill>
                  <a:prstClr val="black"/>
                </a:solidFill>
                <a:latin typeface="黑体" panose="02010609060101010101" pitchFamily="49" charset="-122"/>
                <a:ea typeface="黑体" panose="02010609060101010101" pitchFamily="49" charset="-122"/>
              </a:rPr>
              <a:t>。</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2</a:t>
            </a:r>
            <a:r>
              <a:rPr lang="zh-CN" altLang="en-US" sz="2000" dirty="0">
                <a:solidFill>
                  <a:srgbClr val="FF0000"/>
                </a:solidFill>
                <a:latin typeface="黑体" panose="02010609060101010101" pitchFamily="49" charset="-122"/>
                <a:ea typeface="黑体" panose="02010609060101010101" pitchFamily="49" charset="-122"/>
              </a:rPr>
              <a:t>．实地考察法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    </a:t>
            </a:r>
            <a:r>
              <a:rPr lang="zh-CN" altLang="en-US" sz="2000" dirty="0">
                <a:solidFill>
                  <a:prstClr val="black"/>
                </a:solidFill>
                <a:latin typeface="黑体" panose="02010609060101010101" pitchFamily="49" charset="-122"/>
                <a:ea typeface="黑体" panose="02010609060101010101" pitchFamily="49" charset="-122"/>
              </a:rPr>
              <a:t>根据研究课题，有目的地利通过看或听直接或间接地对研究对象进行观察，取得资料。</a:t>
            </a:r>
            <a:endParaRPr lang="en-US" altLang="zh-CN" sz="2000" dirty="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3</a:t>
            </a:r>
            <a:r>
              <a:rPr lang="zh-CN" altLang="en-US" sz="2000" dirty="0">
                <a:solidFill>
                  <a:srgbClr val="FF0000"/>
                </a:solidFill>
                <a:latin typeface="黑体" panose="02010609060101010101" pitchFamily="49" charset="-122"/>
                <a:ea typeface="黑体" panose="02010609060101010101" pitchFamily="49" charset="-122"/>
              </a:rPr>
              <a:t>．个案调查法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    </a:t>
            </a:r>
            <a:r>
              <a:rPr lang="zh-CN" altLang="en-US" sz="2000" dirty="0">
                <a:solidFill>
                  <a:prstClr val="black"/>
                </a:solidFill>
                <a:latin typeface="黑体" panose="02010609060101010101" pitchFamily="49" charset="-122"/>
                <a:ea typeface="黑体" panose="02010609060101010101" pitchFamily="49" charset="-122"/>
              </a:rPr>
              <a:t>个案调查法是对某个特定的社会单位（包括社会现象、个人、家庭、群体、事件）进行深入细致的调查，收集与之有关的一切资料，描述、分析其产生与发展的过程及其内外因素之间的相互关系，再同其他类似的个案相比较而得出结论的一种调查方法。</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pPr>
            <a:endParaRPr lang="en-US" altLang="zh-CN"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lvl="0"/>
            <a:r>
              <a:rPr lang="zh-CN" altLang="en-US" sz="2800" b="1" dirty="0">
                <a:solidFill>
                  <a:schemeClr val="bg1"/>
                </a:solidFill>
                <a:latin typeface="黑体" panose="02010609060101010101" pitchFamily="49" charset="-122"/>
                <a:ea typeface="黑体" panose="02010609060101010101" pitchFamily="49" charset="-122"/>
              </a:rPr>
              <a:t> </a:t>
            </a:r>
            <a:r>
              <a:rPr lang="zh-CN" altLang="en-US" sz="2800" b="1" dirty="0" smtClean="0">
                <a:solidFill>
                  <a:schemeClr val="bg1"/>
                </a:solidFill>
                <a:latin typeface="黑体" panose="02010609060101010101" pitchFamily="49" charset="-122"/>
                <a:ea typeface="黑体" panose="02010609060101010101" pitchFamily="49" charset="-122"/>
              </a:rPr>
              <a:t> （二）社会实践调查</a:t>
            </a:r>
            <a:r>
              <a:rPr lang="zh-CN" altLang="en-US" sz="2800" b="1" dirty="0">
                <a:solidFill>
                  <a:schemeClr val="bg1"/>
                </a:solidFill>
                <a:latin typeface="黑体" panose="02010609060101010101" pitchFamily="49" charset="-122"/>
                <a:ea typeface="黑体" panose="02010609060101010101" pitchFamily="49" charset="-122"/>
              </a:rPr>
              <a:t>方法</a:t>
            </a:r>
            <a:endParaRPr lang="zh-CN" altLang="en-US" sz="2800" b="1" dirty="0">
              <a:solidFill>
                <a:schemeClr val="bg1"/>
              </a:solidFill>
              <a:latin typeface="黑体" panose="02010609060101010101" pitchFamily="49" charset="-122"/>
              <a:ea typeface="黑体" panose="02010609060101010101" pitchFamily="49"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7505" y="769268"/>
            <a:ext cx="8784976" cy="3785652"/>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4</a:t>
            </a:r>
            <a:r>
              <a:rPr lang="zh-CN" altLang="en-US" sz="2000" dirty="0">
                <a:solidFill>
                  <a:srgbClr val="FF0000"/>
                </a:solidFill>
                <a:latin typeface="黑体" panose="02010609060101010101" pitchFamily="49" charset="-122"/>
                <a:ea typeface="黑体" panose="02010609060101010101" pitchFamily="49" charset="-122"/>
              </a:rPr>
              <a:t>．典型调查法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    典型</a:t>
            </a:r>
            <a:r>
              <a:rPr lang="zh-CN" altLang="en-US" sz="2000" dirty="0">
                <a:solidFill>
                  <a:prstClr val="black"/>
                </a:solidFill>
                <a:latin typeface="黑体" panose="02010609060101010101" pitchFamily="49" charset="-122"/>
                <a:ea typeface="黑体" panose="02010609060101010101" pitchFamily="49" charset="-122"/>
              </a:rPr>
              <a:t>调查法是在对所要研究的对象有了初步了解的基础上，有计划、有目的地选择若干有代表性的典型单位（指所要研究调查的单位）进行周密系统地调查的方式。它与个案调查法的主要区别是，在一定程度上有推论的意义，即可由“点”而知“面”上的情况</a:t>
            </a:r>
            <a:r>
              <a:rPr lang="zh-CN" altLang="en-US" sz="2000" dirty="0" smtClean="0">
                <a:solidFill>
                  <a:prstClr val="black"/>
                </a:solidFill>
                <a:latin typeface="黑体" panose="02010609060101010101" pitchFamily="49" charset="-122"/>
                <a:ea typeface="黑体" panose="02010609060101010101" pitchFamily="49" charset="-122"/>
              </a:rPr>
              <a:t>。</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5</a:t>
            </a:r>
            <a:r>
              <a:rPr lang="zh-CN" altLang="en-US" sz="2000" dirty="0">
                <a:solidFill>
                  <a:srgbClr val="FF0000"/>
                </a:solidFill>
                <a:latin typeface="黑体" panose="02010609060101010101" pitchFamily="49" charset="-122"/>
                <a:ea typeface="黑体" panose="02010609060101010101" pitchFamily="49" charset="-122"/>
              </a:rPr>
              <a:t>．访谈法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    访谈法</a:t>
            </a:r>
            <a:r>
              <a:rPr lang="zh-CN" altLang="en-US" sz="2000" dirty="0">
                <a:solidFill>
                  <a:prstClr val="black"/>
                </a:solidFill>
                <a:latin typeface="黑体" panose="02010609060101010101" pitchFamily="49" charset="-122"/>
                <a:ea typeface="黑体" panose="02010609060101010101" pitchFamily="49" charset="-122"/>
              </a:rPr>
              <a:t>是指调查者与被调查者通过有目的的谈话、交谈收集资料的方法。 </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lang="zh-CN" altLang="en-US"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23528" y="599584"/>
            <a:ext cx="8208912" cy="4478149"/>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6</a:t>
            </a:r>
            <a:r>
              <a:rPr lang="zh-CN" altLang="en-US" sz="2000" dirty="0">
                <a:solidFill>
                  <a:srgbClr val="FF0000"/>
                </a:solidFill>
                <a:latin typeface="黑体" panose="02010609060101010101" pitchFamily="49" charset="-122"/>
                <a:ea typeface="黑体" panose="02010609060101010101" pitchFamily="49" charset="-122"/>
              </a:rPr>
              <a:t>．抽样调查法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    </a:t>
            </a:r>
            <a:r>
              <a:rPr lang="zh-CN" altLang="en-US" sz="2000" dirty="0">
                <a:solidFill>
                  <a:prstClr val="black"/>
                </a:solidFill>
                <a:latin typeface="黑体" panose="02010609060101010101" pitchFamily="49" charset="-122"/>
                <a:ea typeface="黑体" panose="02010609060101010101" pitchFamily="49" charset="-122"/>
              </a:rPr>
              <a:t>抽样调查是社会调查中最常用的非全面调查的方法，它是按照随机原则，从全部研究对象（研究总体）中抽取一部分单位作为样本进行调查分析，并企图用样本资料</a:t>
            </a:r>
            <a:r>
              <a:rPr lang="en-US" altLang="zh-CN" sz="2000" dirty="0">
                <a:solidFill>
                  <a:prstClr val="black"/>
                </a:solidFill>
                <a:latin typeface="黑体" panose="02010609060101010101" pitchFamily="49" charset="-122"/>
                <a:ea typeface="黑体" panose="02010609060101010101" pitchFamily="49" charset="-122"/>
              </a:rPr>
              <a:t>/</a:t>
            </a:r>
            <a:r>
              <a:rPr lang="zh-CN" altLang="en-US" sz="2000" dirty="0">
                <a:solidFill>
                  <a:prstClr val="black"/>
                </a:solidFill>
                <a:latin typeface="黑体" panose="02010609060101010101" pitchFamily="49" charset="-122"/>
                <a:ea typeface="黑体" panose="02010609060101010101" pitchFamily="49" charset="-122"/>
              </a:rPr>
              <a:t>状况来说明、认识或代表被研究对象总体情况的一种调查研究方法。</a:t>
            </a:r>
            <a:endParaRPr lang="en-US" altLang="zh-CN" sz="2000" dirty="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l"/>
            </a:pPr>
            <a:r>
              <a:rPr lang="en-US" altLang="zh-CN" sz="2000" dirty="0">
                <a:solidFill>
                  <a:srgbClr val="FF0000"/>
                </a:solidFill>
                <a:latin typeface="黑体" panose="02010609060101010101" pitchFamily="49" charset="-122"/>
                <a:ea typeface="黑体" panose="02010609060101010101" pitchFamily="49" charset="-122"/>
              </a:rPr>
              <a:t>7</a:t>
            </a:r>
            <a:r>
              <a:rPr lang="zh-CN" altLang="en-US" sz="2000" dirty="0">
                <a:solidFill>
                  <a:srgbClr val="FF0000"/>
                </a:solidFill>
                <a:latin typeface="黑体" panose="02010609060101010101" pitchFamily="49" charset="-122"/>
                <a:ea typeface="黑体" panose="02010609060101010101" pitchFamily="49" charset="-122"/>
              </a:rPr>
              <a:t>．问卷法</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    </a:t>
            </a:r>
            <a:r>
              <a:rPr lang="zh-CN" altLang="en-US" sz="2000" dirty="0">
                <a:solidFill>
                  <a:prstClr val="black"/>
                </a:solidFill>
                <a:latin typeface="黑体" panose="02010609060101010101" pitchFamily="49" charset="-122"/>
                <a:ea typeface="黑体" panose="02010609060101010101" pitchFamily="49" charset="-122"/>
              </a:rPr>
              <a:t>问卷法是一种被广泛应用的调查方法，指调查者根据研究的问题和方案，通过设计一套要求被调查者回答的问题来收集资料的方法。</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25000"/>
              </a:lnSpc>
            </a:pPr>
            <a:r>
              <a:rPr lang="zh-CN" altLang="en-US" sz="2000" dirty="0" smtClean="0">
                <a:solidFill>
                  <a:prstClr val="black"/>
                </a:solidFill>
                <a:latin typeface="黑体" panose="02010609060101010101" pitchFamily="49" charset="-122"/>
                <a:ea typeface="黑体" panose="02010609060101010101" pitchFamily="49" charset="-122"/>
              </a:rPr>
              <a:t>    </a:t>
            </a:r>
            <a:r>
              <a:rPr lang="zh-CN" altLang="en-US" sz="2000" dirty="0">
                <a:solidFill>
                  <a:srgbClr val="FF0000"/>
                </a:solidFill>
                <a:latin typeface="黑体" panose="02010609060101010101" pitchFamily="49" charset="-122"/>
                <a:ea typeface="黑体" panose="02010609060101010101" pitchFamily="49" charset="-122"/>
              </a:rPr>
              <a:t>开放式问卷：</a:t>
            </a:r>
            <a:r>
              <a:rPr lang="zh-CN" altLang="en-US" sz="2000" dirty="0">
                <a:solidFill>
                  <a:prstClr val="black"/>
                </a:solidFill>
                <a:latin typeface="黑体" panose="02010609060101010101" pitchFamily="49" charset="-122"/>
                <a:ea typeface="黑体" panose="02010609060101010101" pitchFamily="49" charset="-122"/>
              </a:rPr>
              <a:t>在问卷中只列问题，不列答案。被调查者可根据自己的情况对问题自由作答。</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25000"/>
              </a:lnSpc>
            </a:pPr>
            <a:r>
              <a:rPr lang="zh-CN" altLang="en-US" sz="2000" dirty="0">
                <a:solidFill>
                  <a:prstClr val="black"/>
                </a:solidFill>
                <a:latin typeface="黑体" panose="02010609060101010101" pitchFamily="49" charset="-122"/>
                <a:ea typeface="黑体" panose="02010609060101010101" pitchFamily="49" charset="-122"/>
              </a:rPr>
              <a:t>    </a:t>
            </a:r>
            <a:r>
              <a:rPr lang="zh-CN" altLang="en-US" sz="2000" dirty="0">
                <a:solidFill>
                  <a:srgbClr val="FF0000"/>
                </a:solidFill>
                <a:latin typeface="黑体" panose="02010609060101010101" pitchFamily="49" charset="-122"/>
                <a:ea typeface="黑体" panose="02010609060101010101" pitchFamily="49" charset="-122"/>
              </a:rPr>
              <a:t>封闭式问卷：</a:t>
            </a:r>
            <a:r>
              <a:rPr lang="zh-CN" altLang="en-US" sz="2000" dirty="0">
                <a:solidFill>
                  <a:prstClr val="black"/>
                </a:solidFill>
                <a:latin typeface="黑体" panose="02010609060101010101" pitchFamily="49" charset="-122"/>
                <a:ea typeface="黑体" panose="02010609060101010101" pitchFamily="49" charset="-122"/>
              </a:rPr>
              <a:t>既有问题，也有一种或几种答案供选择</a:t>
            </a:r>
            <a:r>
              <a:rPr lang="zh-CN" altLang="en-US" sz="2000" dirty="0" smtClean="0">
                <a:solidFill>
                  <a:prstClr val="black"/>
                </a:solidFill>
                <a:latin typeface="黑体" panose="02010609060101010101" pitchFamily="49" charset="-122"/>
                <a:ea typeface="黑体" panose="02010609060101010101" pitchFamily="49" charset="-122"/>
              </a:rPr>
              <a:t>。</a:t>
            </a:r>
            <a:endParaRPr lang="zh-CN" altLang="en-US"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17165" y="1057300"/>
            <a:ext cx="8003809" cy="3323987"/>
          </a:xfrm>
          <a:prstGeom prst="rect">
            <a:avLst/>
          </a:prstGeom>
          <a:noFill/>
        </p:spPr>
        <p:txBody>
          <a:bodyPr wrap="square" rtlCol="0">
            <a:spAutoFit/>
          </a:bodyPr>
          <a:lstStyle/>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    调查研究型实践活动在完成调查任务之后，进入研究阶段。这是社会调查的深化、提高阶段，直接影响和决定调查活动是否出成果以及成果质量的高低。</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prstClr val="black"/>
                </a:solidFill>
                <a:latin typeface="黑体" panose="02010609060101010101" pitchFamily="49" charset="-122"/>
                <a:ea typeface="黑体" panose="02010609060101010101" pitchFamily="49" charset="-122"/>
              </a:rPr>
              <a:t>    对研究资料进行分析，一般包括资料的整理、定量资料的统计分析、定性资料的加工分析等。</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l"/>
            </a:pPr>
            <a:r>
              <a:rPr lang="en-US" sz="2000" dirty="0" smtClean="0">
                <a:solidFill>
                  <a:srgbClr val="FF0000"/>
                </a:solidFill>
                <a:latin typeface="黑体" panose="02010609060101010101" pitchFamily="49" charset="-122"/>
                <a:ea typeface="黑体" panose="02010609060101010101" pitchFamily="49" charset="-122"/>
              </a:rPr>
              <a:t>1.</a:t>
            </a:r>
            <a:r>
              <a:rPr lang="zh-CN" altLang="en-US" sz="2000" dirty="0" smtClean="0">
                <a:solidFill>
                  <a:srgbClr val="FF0000"/>
                </a:solidFill>
                <a:latin typeface="黑体" panose="02010609060101010101" pitchFamily="49" charset="-122"/>
                <a:ea typeface="黑体" panose="02010609060101010101" pitchFamily="49" charset="-122"/>
              </a:rPr>
              <a:t>定量资料分析（统计资料、数据资料）：</a:t>
            </a:r>
            <a:r>
              <a:rPr lang="zh-CN" altLang="en-US" sz="2000" dirty="0" smtClean="0">
                <a:solidFill>
                  <a:prstClr val="black"/>
                </a:solidFill>
                <a:latin typeface="黑体" panose="02010609060101010101" pitchFamily="49" charset="-122"/>
                <a:ea typeface="黑体" panose="02010609060101010101" pitchFamily="49" charset="-122"/>
              </a:rPr>
              <a:t>资料的整理和统计</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l"/>
            </a:pPr>
            <a:r>
              <a:rPr lang="en-US" sz="2000" dirty="0" smtClean="0">
                <a:solidFill>
                  <a:srgbClr val="FF0000"/>
                </a:solidFill>
                <a:latin typeface="黑体" panose="02010609060101010101" pitchFamily="49" charset="-122"/>
                <a:ea typeface="黑体" panose="02010609060101010101" pitchFamily="49" charset="-122"/>
              </a:rPr>
              <a:t>2.</a:t>
            </a:r>
            <a:r>
              <a:rPr lang="zh-CN" altLang="en-US" sz="2000" dirty="0" smtClean="0">
                <a:solidFill>
                  <a:srgbClr val="FF0000"/>
                </a:solidFill>
                <a:latin typeface="黑体" panose="02010609060101010101" pitchFamily="49" charset="-122"/>
                <a:ea typeface="黑体" panose="02010609060101010101" pitchFamily="49" charset="-122"/>
              </a:rPr>
              <a:t>定性资料分析：</a:t>
            </a:r>
            <a:r>
              <a:rPr lang="zh-CN" altLang="en-US" sz="2000" dirty="0" smtClean="0">
                <a:solidFill>
                  <a:prstClr val="black"/>
                </a:solidFill>
                <a:latin typeface="黑体" panose="02010609060101010101" pitchFamily="49" charset="-122"/>
                <a:ea typeface="黑体" panose="02010609060101010101" pitchFamily="49" charset="-122"/>
              </a:rPr>
              <a:t>是对事物的质的分析。</a:t>
            </a:r>
            <a:endParaRPr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642769" y="72453"/>
            <a:ext cx="5481806"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（三） 社会</a:t>
            </a:r>
            <a:r>
              <a:rPr lang="zh-CN" altLang="en-US" sz="2400" b="1" kern="0" dirty="0">
                <a:solidFill>
                  <a:prstClr val="white"/>
                </a:solidFill>
                <a:latin typeface="微软雅黑" panose="020B0503020204020204" pitchFamily="34" charset="-122"/>
                <a:ea typeface="微软雅黑" panose="020B0503020204020204" pitchFamily="34" charset="-122"/>
              </a:rPr>
              <a:t>研究资料的分析方法</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12945" y="715075"/>
            <a:ext cx="8003809" cy="4062651"/>
          </a:xfrm>
          <a:prstGeom prst="rect">
            <a:avLst/>
          </a:prstGeom>
          <a:noFill/>
        </p:spPr>
        <p:txBody>
          <a:bodyPr wrap="square" rtlCol="0">
            <a:spAutoFit/>
          </a:bodyPr>
          <a:lstStyle/>
          <a:p>
            <a:pPr>
              <a:lnSpc>
                <a:spcPct val="150000"/>
              </a:lnSpc>
            </a:pPr>
            <a:r>
              <a:rPr lang="zh-CN" altLang="en-US" sz="2400" b="1" dirty="0" smtClean="0">
                <a:solidFill>
                  <a:prstClr val="black"/>
                </a:solidFill>
                <a:latin typeface="黑体" panose="02010609060101010101" pitchFamily="49" charset="-122"/>
                <a:ea typeface="黑体" panose="02010609060101010101" pitchFamily="49" charset="-122"/>
              </a:rPr>
              <a:t>（一）社会实践的临行准备</a:t>
            </a:r>
            <a:endParaRPr lang="en-US" sz="2400" b="1"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en-US" altLang="zh-CN" sz="2400" dirty="0" smtClean="0">
                <a:solidFill>
                  <a:srgbClr val="FF0000"/>
                </a:solidFill>
                <a:latin typeface="黑体" panose="02010609060101010101" pitchFamily="49" charset="-122"/>
                <a:ea typeface="黑体" panose="02010609060101010101" pitchFamily="49" charset="-122"/>
              </a:rPr>
              <a:t>1.</a:t>
            </a:r>
            <a:r>
              <a:rPr lang="zh-CN" altLang="en-US" sz="2400" dirty="0" smtClean="0">
                <a:solidFill>
                  <a:srgbClr val="FF0000"/>
                </a:solidFill>
                <a:latin typeface="黑体" panose="02010609060101010101" pitchFamily="49" charset="-122"/>
                <a:ea typeface="黑体" panose="02010609060101010101" pitchFamily="49" charset="-122"/>
              </a:rPr>
              <a:t>自我调整</a:t>
            </a:r>
            <a:endParaRPr lang="en-US" altLang="zh-CN" sz="2400" dirty="0" smtClean="0">
              <a:solidFill>
                <a:srgbClr val="FF0000"/>
              </a:solidFill>
              <a:latin typeface="黑体" panose="02010609060101010101" pitchFamily="49" charset="-122"/>
              <a:ea typeface="黑体" panose="02010609060101010101" pitchFamily="49" charset="-122"/>
            </a:endParaRPr>
          </a:p>
          <a:p>
            <a:pPr>
              <a:lnSpc>
                <a:spcPct val="125000"/>
              </a:lnSpc>
            </a:pPr>
            <a:r>
              <a:rPr lang="en-US" sz="2000" dirty="0" smtClean="0">
                <a:solidFill>
                  <a:prstClr val="black"/>
                </a:solidFill>
                <a:latin typeface="黑体" panose="02010609060101010101" pitchFamily="49" charset="-122"/>
                <a:ea typeface="黑体" panose="02010609060101010101" pitchFamily="49" charset="-122"/>
              </a:rPr>
              <a:t>   </a:t>
            </a:r>
            <a:r>
              <a:rPr lang="en-US" sz="2000" dirty="0" smtClean="0">
                <a:solidFill>
                  <a:srgbClr val="FF0000"/>
                </a:solidFill>
                <a:latin typeface="黑体" panose="02010609060101010101" pitchFamily="49" charset="-122"/>
                <a:ea typeface="黑体" panose="02010609060101010101" pitchFamily="49" charset="-122"/>
              </a:rPr>
              <a:t>1.1  </a:t>
            </a:r>
            <a:r>
              <a:rPr lang="zh-CN" altLang="en-US" sz="2000" dirty="0" smtClean="0">
                <a:solidFill>
                  <a:srgbClr val="FF0000"/>
                </a:solidFill>
                <a:latin typeface="黑体" panose="02010609060101010101" pitchFamily="49" charset="-122"/>
                <a:ea typeface="黑体" panose="02010609060101010101" pitchFamily="49" charset="-122"/>
              </a:rPr>
              <a:t>思想准备：</a:t>
            </a:r>
            <a:r>
              <a:rPr lang="zh-CN" altLang="en-US" sz="2000" dirty="0" smtClean="0">
                <a:solidFill>
                  <a:prstClr val="black"/>
                </a:solidFill>
                <a:latin typeface="黑体" panose="02010609060101010101" pitchFamily="49" charset="-122"/>
                <a:ea typeface="黑体" panose="02010609060101010101" pitchFamily="49" charset="-122"/>
              </a:rPr>
              <a:t>适应环境，解决问题</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en-US" sz="2000" dirty="0" smtClean="0">
                <a:solidFill>
                  <a:prstClr val="black"/>
                </a:solidFill>
                <a:latin typeface="黑体" panose="02010609060101010101" pitchFamily="49" charset="-122"/>
                <a:ea typeface="黑体" panose="02010609060101010101" pitchFamily="49" charset="-122"/>
              </a:rPr>
              <a:t>   </a:t>
            </a:r>
            <a:r>
              <a:rPr lang="en-US" sz="2000" dirty="0">
                <a:solidFill>
                  <a:srgbClr val="FF0000"/>
                </a:solidFill>
                <a:latin typeface="黑体" panose="02010609060101010101" pitchFamily="49" charset="-122"/>
                <a:ea typeface="黑体" panose="02010609060101010101" pitchFamily="49" charset="-122"/>
              </a:rPr>
              <a:t>1.2  </a:t>
            </a:r>
            <a:r>
              <a:rPr lang="zh-CN" altLang="en-US" sz="2000" dirty="0">
                <a:solidFill>
                  <a:srgbClr val="FF0000"/>
                </a:solidFill>
                <a:latin typeface="黑体" panose="02010609060101010101" pitchFamily="49" charset="-122"/>
                <a:ea typeface="黑体" panose="02010609060101010101" pitchFamily="49" charset="-122"/>
              </a:rPr>
              <a:t>身体调整：</a:t>
            </a:r>
            <a:r>
              <a:rPr lang="zh-CN" altLang="en-US" sz="2000" dirty="0" smtClean="0">
                <a:solidFill>
                  <a:prstClr val="black"/>
                </a:solidFill>
                <a:latin typeface="黑体" panose="02010609060101010101" pitchFamily="49" charset="-122"/>
                <a:ea typeface="黑体" panose="02010609060101010101" pitchFamily="49" charset="-122"/>
              </a:rPr>
              <a:t>作息时间、饮食习惯、身体锻炼</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en-US" sz="2000" dirty="0" smtClean="0">
                <a:solidFill>
                  <a:prstClr val="black"/>
                </a:solidFill>
                <a:latin typeface="黑体" panose="02010609060101010101" pitchFamily="49" charset="-122"/>
                <a:ea typeface="黑体" panose="02010609060101010101" pitchFamily="49" charset="-122"/>
              </a:rPr>
              <a:t>   </a:t>
            </a:r>
            <a:r>
              <a:rPr lang="en-US" sz="2000" dirty="0">
                <a:solidFill>
                  <a:srgbClr val="FF0000"/>
                </a:solidFill>
                <a:latin typeface="黑体" panose="02010609060101010101" pitchFamily="49" charset="-122"/>
                <a:ea typeface="黑体" panose="02010609060101010101" pitchFamily="49" charset="-122"/>
              </a:rPr>
              <a:t>1.3  </a:t>
            </a:r>
            <a:r>
              <a:rPr lang="zh-CN" altLang="en-US" sz="2000" dirty="0">
                <a:solidFill>
                  <a:srgbClr val="FF0000"/>
                </a:solidFill>
                <a:latin typeface="黑体" panose="02010609060101010101" pitchFamily="49" charset="-122"/>
                <a:ea typeface="黑体" panose="02010609060101010101" pitchFamily="49" charset="-122"/>
              </a:rPr>
              <a:t>团队建设：</a:t>
            </a:r>
            <a:r>
              <a:rPr lang="zh-CN" altLang="en-US" sz="2000" dirty="0" smtClean="0">
                <a:solidFill>
                  <a:prstClr val="black"/>
                </a:solidFill>
                <a:latin typeface="黑体" panose="02010609060101010101" pitchFamily="49" charset="-122"/>
                <a:ea typeface="黑体" panose="02010609060101010101" pitchFamily="49" charset="-122"/>
              </a:rPr>
              <a:t>统一思想、明确分工</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Ø"/>
            </a:pPr>
            <a:r>
              <a:rPr lang="en-US" altLang="zh-CN" sz="2400" dirty="0">
                <a:solidFill>
                  <a:srgbClr val="FF0000"/>
                </a:solidFill>
                <a:latin typeface="黑体" panose="02010609060101010101" pitchFamily="49" charset="-122"/>
                <a:ea typeface="黑体" panose="02010609060101010101" pitchFamily="49" charset="-122"/>
              </a:rPr>
              <a:t>2.</a:t>
            </a:r>
            <a:r>
              <a:rPr lang="zh-CN" altLang="en-US" sz="2400" dirty="0">
                <a:solidFill>
                  <a:srgbClr val="FF0000"/>
                </a:solidFill>
                <a:latin typeface="黑体" panose="02010609060101010101" pitchFamily="49" charset="-122"/>
                <a:ea typeface="黑体" panose="02010609060101010101" pitchFamily="49" charset="-122"/>
              </a:rPr>
              <a:t>物资准备</a:t>
            </a:r>
            <a:endParaRPr lang="zh-CN" altLang="en-US" sz="2400" dirty="0">
              <a:solidFill>
                <a:srgbClr val="FF0000"/>
              </a:solidFill>
              <a:latin typeface="黑体" panose="02010609060101010101" pitchFamily="49" charset="-122"/>
              <a:ea typeface="黑体" panose="02010609060101010101" pitchFamily="49" charset="-122"/>
            </a:endParaRPr>
          </a:p>
          <a:p>
            <a:pPr>
              <a:lnSpc>
                <a:spcPct val="125000"/>
              </a:lnSpc>
            </a:pPr>
            <a:r>
              <a:rPr lang="en-US" altLang="zh-CN" sz="2000" dirty="0" smtClean="0">
                <a:solidFill>
                  <a:prstClr val="black"/>
                </a:solidFill>
                <a:latin typeface="黑体" panose="02010609060101010101" pitchFamily="49" charset="-122"/>
                <a:ea typeface="黑体" panose="02010609060101010101" pitchFamily="49" charset="-122"/>
              </a:rPr>
              <a:t>   </a:t>
            </a:r>
            <a:r>
              <a:rPr lang="en-US" altLang="zh-CN" sz="2000" dirty="0">
                <a:solidFill>
                  <a:srgbClr val="FF0000"/>
                </a:solidFill>
                <a:latin typeface="黑体" panose="02010609060101010101" pitchFamily="49" charset="-122"/>
                <a:ea typeface="黑体" panose="02010609060101010101" pitchFamily="49" charset="-122"/>
              </a:rPr>
              <a:t>2.1  </a:t>
            </a:r>
            <a:r>
              <a:rPr lang="zh-CN" altLang="en-US" sz="2000" dirty="0">
                <a:solidFill>
                  <a:srgbClr val="FF0000"/>
                </a:solidFill>
                <a:latin typeface="黑体" panose="02010609060101010101" pitchFamily="49" charset="-122"/>
                <a:ea typeface="黑体" panose="02010609060101010101" pitchFamily="49" charset="-122"/>
              </a:rPr>
              <a:t>个人必备用品：</a:t>
            </a:r>
            <a:r>
              <a:rPr lang="zh-CN" altLang="en-US" sz="2000" dirty="0">
                <a:solidFill>
                  <a:prstClr val="black"/>
                </a:solidFill>
                <a:latin typeface="黑体" panose="02010609060101010101" pitchFamily="49" charset="-122"/>
                <a:ea typeface="黑体" panose="02010609060101010101" pitchFamily="49" charset="-122"/>
              </a:rPr>
              <a:t>相关证件、生活用品、联络工具、医药保健品。</a:t>
            </a:r>
            <a:endParaRPr lang="zh-CN" altLang="en-US" sz="2000" dirty="0">
              <a:solidFill>
                <a:prstClr val="black"/>
              </a:solidFill>
              <a:latin typeface="黑体" panose="02010609060101010101" pitchFamily="49" charset="-122"/>
              <a:ea typeface="黑体" panose="02010609060101010101" pitchFamily="49" charset="-122"/>
            </a:endParaRPr>
          </a:p>
          <a:p>
            <a:pPr>
              <a:lnSpc>
                <a:spcPct val="125000"/>
              </a:lnSpc>
            </a:pPr>
            <a:r>
              <a:rPr lang="en-US" altLang="zh-CN" sz="2000" dirty="0" smtClean="0">
                <a:solidFill>
                  <a:prstClr val="black"/>
                </a:solidFill>
                <a:latin typeface="黑体" panose="02010609060101010101" pitchFamily="49" charset="-122"/>
                <a:ea typeface="黑体" panose="02010609060101010101" pitchFamily="49" charset="-122"/>
              </a:rPr>
              <a:t>   </a:t>
            </a:r>
            <a:r>
              <a:rPr lang="en-US" altLang="zh-CN" sz="2000" dirty="0">
                <a:solidFill>
                  <a:srgbClr val="FF0000"/>
                </a:solidFill>
                <a:latin typeface="黑体" panose="02010609060101010101" pitchFamily="49" charset="-122"/>
                <a:ea typeface="黑体" panose="02010609060101010101" pitchFamily="49" charset="-122"/>
              </a:rPr>
              <a:t>2.2  </a:t>
            </a:r>
            <a:r>
              <a:rPr lang="zh-CN" altLang="en-US" sz="2000" dirty="0">
                <a:solidFill>
                  <a:srgbClr val="FF0000"/>
                </a:solidFill>
                <a:latin typeface="黑体" panose="02010609060101010101" pitchFamily="49" charset="-122"/>
                <a:ea typeface="黑体" panose="02010609060101010101" pitchFamily="49" charset="-122"/>
              </a:rPr>
              <a:t>实践材料：</a:t>
            </a:r>
            <a:r>
              <a:rPr lang="zh-CN" altLang="en-US" sz="2000" dirty="0">
                <a:solidFill>
                  <a:prstClr val="black"/>
                </a:solidFill>
                <a:latin typeface="黑体" panose="02010609060101010101" pitchFamily="49" charset="-122"/>
                <a:ea typeface="黑体" panose="02010609060101010101" pitchFamily="49" charset="-122"/>
              </a:rPr>
              <a:t>基本实践材料、电子记录设备、特色活动材料等</a:t>
            </a:r>
            <a:r>
              <a:rPr lang="zh-CN" altLang="en-US" sz="2000" dirty="0" smtClean="0">
                <a:solidFill>
                  <a:prstClr val="black"/>
                </a:solidFill>
                <a:latin typeface="黑体" panose="02010609060101010101" pitchFamily="49" charset="-122"/>
                <a:ea typeface="黑体" panose="02010609060101010101" pitchFamily="49" charset="-122"/>
              </a:rPr>
              <a:t>。</a:t>
            </a:r>
            <a:endParaRPr lang="en-US" altLang="zh-CN" sz="2400" dirty="0" smtClean="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467544" y="72453"/>
            <a:ext cx="5657031"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八   思</a:t>
            </a:r>
            <a:r>
              <a:rPr lang="zh-CN" altLang="en-US" sz="2400" b="1" kern="0" dirty="0">
                <a:solidFill>
                  <a:prstClr val="white"/>
                </a:solidFill>
                <a:latin typeface="微软雅黑" panose="020B0503020204020204" pitchFamily="34" charset="-122"/>
                <a:ea typeface="微软雅黑" panose="020B0503020204020204" pitchFamily="34" charset="-122"/>
              </a:rPr>
              <a:t>政课社会实践的实施与执行</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06238" y="544625"/>
            <a:ext cx="8291842" cy="4985980"/>
          </a:xfrm>
          <a:prstGeom prst="rect">
            <a:avLst/>
          </a:prstGeom>
          <a:noFill/>
        </p:spPr>
        <p:txBody>
          <a:bodyPr wrap="square" rtlCol="0">
            <a:spAutoFit/>
          </a:bodyPr>
          <a:lstStyle/>
          <a:p>
            <a:pPr>
              <a:lnSpc>
                <a:spcPct val="150000"/>
              </a:lnSpc>
            </a:pPr>
            <a:r>
              <a:rPr lang="zh-CN" altLang="en-US" sz="2400" dirty="0" smtClean="0">
                <a:latin typeface="黑体" panose="02010609060101010101" pitchFamily="49" charset="-122"/>
                <a:ea typeface="黑体" panose="02010609060101010101" pitchFamily="49" charset="-122"/>
              </a:rPr>
              <a:t>（二）社会实践的安全与礼仪</a:t>
            </a:r>
            <a:endParaRPr lang="en-US" altLang="zh-CN" sz="2400" dirty="0" smtClean="0">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en-US" altLang="zh-CN" sz="2400" dirty="0" smtClean="0">
                <a:solidFill>
                  <a:srgbClr val="FF0000"/>
                </a:solidFill>
                <a:latin typeface="黑体" panose="02010609060101010101" pitchFamily="49" charset="-122"/>
                <a:ea typeface="黑体" panose="02010609060101010101" pitchFamily="49" charset="-122"/>
              </a:rPr>
              <a:t>1.</a:t>
            </a:r>
            <a:r>
              <a:rPr lang="zh-CN" altLang="en-US" sz="2400" dirty="0" smtClean="0">
                <a:solidFill>
                  <a:srgbClr val="FF0000"/>
                </a:solidFill>
                <a:latin typeface="黑体" panose="02010609060101010101" pitchFamily="49" charset="-122"/>
                <a:ea typeface="黑体" panose="02010609060101010101" pitchFamily="49" charset="-122"/>
              </a:rPr>
              <a:t>社会实践中的安全防范：</a:t>
            </a:r>
            <a:endParaRPr lang="en-US" altLang="zh-CN" sz="24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altLang="zh-CN" sz="2400" dirty="0" smtClean="0">
                <a:solidFill>
                  <a:srgbClr val="FF0000"/>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交通安全、财务安全、投宿安全、疾病预防、生产安全、交友安全与滋扰防范、野外安全。</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en-US" altLang="zh-CN" sz="2400" dirty="0" smtClean="0">
                <a:solidFill>
                  <a:srgbClr val="FF0000"/>
                </a:solidFill>
                <a:latin typeface="黑体" panose="02010609060101010101" pitchFamily="49" charset="-122"/>
                <a:ea typeface="黑体" panose="02010609060101010101" pitchFamily="49" charset="-122"/>
              </a:rPr>
              <a:t>2.</a:t>
            </a:r>
            <a:r>
              <a:rPr lang="zh-CN" altLang="en-US" sz="2400" dirty="0" smtClean="0">
                <a:solidFill>
                  <a:srgbClr val="FF0000"/>
                </a:solidFill>
                <a:latin typeface="黑体" panose="02010609060101010101" pitchFamily="49" charset="-122"/>
                <a:ea typeface="黑体" panose="02010609060101010101" pitchFamily="49" charset="-122"/>
              </a:rPr>
              <a:t>社会实践中的权益维护：</a:t>
            </a:r>
            <a:endParaRPr lang="en-US" altLang="zh-CN" sz="24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altLang="zh-CN" sz="2400" dirty="0">
                <a:solidFill>
                  <a:srgbClr val="FF0000"/>
                </a:solidFill>
                <a:latin typeface="黑体" panose="02010609060101010101" pitchFamily="49" charset="-122"/>
                <a:ea typeface="黑体" panose="02010609060101010101" pitchFamily="49" charset="-122"/>
              </a:rPr>
              <a:t> </a:t>
            </a:r>
            <a:r>
              <a:rPr lang="en-US" altLang="zh-CN" sz="2400" dirty="0" smtClean="0">
                <a:solidFill>
                  <a:srgbClr val="FF0000"/>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人身权益、劳动权益、名誉维护。</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en-US" altLang="zh-CN" sz="2400" dirty="0" smtClean="0">
                <a:solidFill>
                  <a:srgbClr val="FF0000"/>
                </a:solidFill>
                <a:latin typeface="黑体" panose="02010609060101010101" pitchFamily="49" charset="-122"/>
                <a:ea typeface="黑体" panose="02010609060101010101" pitchFamily="49" charset="-122"/>
              </a:rPr>
              <a:t>3.</a:t>
            </a:r>
            <a:r>
              <a:rPr lang="zh-CN" altLang="en-US" sz="2400" dirty="0" smtClean="0">
                <a:solidFill>
                  <a:srgbClr val="FF0000"/>
                </a:solidFill>
                <a:latin typeface="黑体" panose="02010609060101010101" pitchFamily="49" charset="-122"/>
                <a:ea typeface="黑体" panose="02010609060101010101" pitchFamily="49" charset="-122"/>
              </a:rPr>
              <a:t>社会实践中的礼仪：</a:t>
            </a:r>
            <a:endParaRPr lang="en-US" altLang="zh-CN" sz="24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altLang="zh-CN" sz="2400" dirty="0">
                <a:solidFill>
                  <a:srgbClr val="FF0000"/>
                </a:solidFill>
                <a:latin typeface="黑体" panose="02010609060101010101" pitchFamily="49" charset="-122"/>
                <a:ea typeface="黑体" panose="02010609060101010101" pitchFamily="49" charset="-122"/>
              </a:rPr>
              <a:t> </a:t>
            </a:r>
            <a:r>
              <a:rPr lang="en-US" altLang="zh-CN" sz="2400" dirty="0" smtClean="0">
                <a:solidFill>
                  <a:srgbClr val="FF0000"/>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交往准则、举止仪态、会面沟通、习俗禁忌、实践礼节。</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endParaRPr lang="en-US" altLang="zh-CN" sz="2400" dirty="0" smtClean="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552" y="743960"/>
            <a:ext cx="8503497" cy="4247317"/>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（一）社会实践材料的整理和加工</a:t>
            </a:r>
            <a:endParaRPr lang="en-US" altLang="zh-CN" sz="2400" b="1" dirty="0" smtClean="0">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en-US" sz="2400" dirty="0" smtClean="0">
                <a:solidFill>
                  <a:srgbClr val="FF0000"/>
                </a:solidFill>
                <a:latin typeface="黑体" panose="02010609060101010101" pitchFamily="49" charset="-122"/>
                <a:ea typeface="黑体" panose="02010609060101010101" pitchFamily="49" charset="-122"/>
              </a:rPr>
              <a:t>1.</a:t>
            </a:r>
            <a:r>
              <a:rPr lang="zh-CN" altLang="en-US" sz="2400" dirty="0" smtClean="0">
                <a:solidFill>
                  <a:srgbClr val="FF0000"/>
                </a:solidFill>
                <a:latin typeface="黑体" panose="02010609060101010101" pitchFamily="49" charset="-122"/>
                <a:ea typeface="黑体" panose="02010609060101010101" pitchFamily="49" charset="-122"/>
              </a:rPr>
              <a:t>社会实践材料的整理</a:t>
            </a:r>
            <a:endParaRPr lang="en-US" altLang="zh-CN" sz="24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所谓整理材料，就是以研究和总结为目的，运用科学方法，对实践所获得的各类资料进行审核、检验、分类、汇编等初步加工，使之系统化和条理化，并以集中、简明的方式反映社会实践完成总体情况的工作过程。</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p"/>
            </a:pPr>
            <a:r>
              <a:rPr lang="zh-CN" altLang="en-US" sz="2400" dirty="0" smtClean="0">
                <a:solidFill>
                  <a:srgbClr val="FF0000"/>
                </a:solidFill>
                <a:latin typeface="隶书" panose="02010509060101010101" pitchFamily="49" charset="-122"/>
                <a:ea typeface="隶书" panose="02010509060101010101" pitchFamily="49" charset="-122"/>
              </a:rPr>
              <a:t>社会实践材料整理应该遵循的主要原则：</a:t>
            </a:r>
            <a:endParaRPr lang="en-US" altLang="zh-CN" sz="2400" dirty="0" smtClean="0">
              <a:solidFill>
                <a:srgbClr val="FF0000"/>
              </a:solidFill>
              <a:latin typeface="隶书" panose="02010509060101010101" pitchFamily="49" charset="-122"/>
              <a:ea typeface="隶书" panose="02010509060101010101" pitchFamily="49" charset="-122"/>
            </a:endParaRPr>
          </a:p>
          <a:p>
            <a:pPr>
              <a:lnSpc>
                <a:spcPct val="150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A.</a:t>
            </a:r>
            <a:r>
              <a:rPr lang="zh-CN" altLang="en-US" sz="2400" dirty="0" smtClean="0">
                <a:solidFill>
                  <a:prstClr val="black"/>
                </a:solidFill>
                <a:latin typeface="隶书" panose="02010509060101010101" pitchFamily="49" charset="-122"/>
                <a:ea typeface="隶书" panose="02010509060101010101" pitchFamily="49" charset="-122"/>
              </a:rPr>
              <a:t>真实性     </a:t>
            </a:r>
            <a:r>
              <a:rPr lang="en-US" altLang="zh-CN" sz="2400" dirty="0" smtClean="0">
                <a:solidFill>
                  <a:prstClr val="black"/>
                </a:solidFill>
                <a:latin typeface="隶书" panose="02010509060101010101" pitchFamily="49" charset="-122"/>
                <a:ea typeface="隶书" panose="02010509060101010101" pitchFamily="49" charset="-122"/>
              </a:rPr>
              <a:t>B.</a:t>
            </a:r>
            <a:r>
              <a:rPr lang="zh-CN" altLang="en-US" sz="2400" dirty="0" smtClean="0">
                <a:solidFill>
                  <a:prstClr val="black"/>
                </a:solidFill>
                <a:latin typeface="隶书" panose="02010509060101010101" pitchFamily="49" charset="-122"/>
                <a:ea typeface="隶书" panose="02010509060101010101" pitchFamily="49" charset="-122"/>
              </a:rPr>
              <a:t>准确性    </a:t>
            </a:r>
            <a:r>
              <a:rPr lang="en-US" altLang="zh-CN" sz="2400" dirty="0" smtClean="0">
                <a:solidFill>
                  <a:prstClr val="black"/>
                </a:solidFill>
                <a:latin typeface="隶书" panose="02010509060101010101" pitchFamily="49" charset="-122"/>
                <a:ea typeface="隶书" panose="02010509060101010101" pitchFamily="49" charset="-122"/>
              </a:rPr>
              <a:t>C.</a:t>
            </a:r>
            <a:r>
              <a:rPr lang="zh-CN" altLang="en-US" sz="2400" dirty="0" smtClean="0">
                <a:solidFill>
                  <a:prstClr val="black"/>
                </a:solidFill>
                <a:latin typeface="隶书" panose="02010509060101010101" pitchFamily="49" charset="-122"/>
                <a:ea typeface="隶书" panose="02010509060101010101" pitchFamily="49" charset="-122"/>
              </a:rPr>
              <a:t>完整性</a:t>
            </a:r>
            <a:endParaRPr lang="en-US" altLang="zh-CN" sz="2400" dirty="0" smtClean="0">
              <a:solidFill>
                <a:prstClr val="black"/>
              </a:solidFill>
              <a:latin typeface="隶书" panose="02010509060101010101" pitchFamily="49" charset="-122"/>
              <a:ea typeface="隶书" panose="02010509060101010101" pitchFamily="49" charset="-122"/>
            </a:endParaRPr>
          </a:p>
          <a:p>
            <a:pPr>
              <a:lnSpc>
                <a:spcPct val="150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D.</a:t>
            </a:r>
            <a:r>
              <a:rPr lang="zh-CN" altLang="en-US" sz="2400" dirty="0" smtClean="0">
                <a:solidFill>
                  <a:prstClr val="black"/>
                </a:solidFill>
                <a:latin typeface="隶书" panose="02010509060101010101" pitchFamily="49" charset="-122"/>
                <a:ea typeface="隶书" panose="02010509060101010101" pitchFamily="49" charset="-122"/>
              </a:rPr>
              <a:t>统一性     </a:t>
            </a:r>
            <a:r>
              <a:rPr lang="en-US" altLang="zh-CN" sz="2400" dirty="0" smtClean="0">
                <a:solidFill>
                  <a:prstClr val="black"/>
                </a:solidFill>
                <a:latin typeface="隶书" panose="02010509060101010101" pitchFamily="49" charset="-122"/>
                <a:ea typeface="隶书" panose="02010509060101010101" pitchFamily="49" charset="-122"/>
              </a:rPr>
              <a:t>E.</a:t>
            </a:r>
            <a:r>
              <a:rPr lang="zh-CN" altLang="en-US" sz="2400" dirty="0" smtClean="0">
                <a:solidFill>
                  <a:prstClr val="black"/>
                </a:solidFill>
                <a:latin typeface="隶书" panose="02010509060101010101" pitchFamily="49" charset="-122"/>
                <a:ea typeface="隶书" panose="02010509060101010101" pitchFamily="49" charset="-122"/>
              </a:rPr>
              <a:t>简明性    </a:t>
            </a:r>
            <a:r>
              <a:rPr lang="en-US" altLang="zh-CN" sz="2400" dirty="0" smtClean="0">
                <a:solidFill>
                  <a:prstClr val="black"/>
                </a:solidFill>
                <a:latin typeface="隶书" panose="02010509060101010101" pitchFamily="49" charset="-122"/>
                <a:ea typeface="隶书" panose="02010509060101010101" pitchFamily="49" charset="-122"/>
              </a:rPr>
              <a:t>F.</a:t>
            </a:r>
            <a:r>
              <a:rPr lang="zh-CN" altLang="en-US" sz="2400" dirty="0" smtClean="0">
                <a:solidFill>
                  <a:prstClr val="black"/>
                </a:solidFill>
                <a:latin typeface="隶书" panose="02010509060101010101" pitchFamily="49" charset="-122"/>
                <a:ea typeface="隶书" panose="02010509060101010101" pitchFamily="49" charset="-122"/>
              </a:rPr>
              <a:t>新颖性</a:t>
            </a:r>
            <a:endParaRPr sz="2400" dirty="0">
              <a:solidFill>
                <a:prstClr val="black"/>
              </a:solidFill>
              <a:latin typeface="隶书" panose="02010509060101010101" pitchFamily="49" charset="-122"/>
              <a:ea typeface="隶书" panose="020105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395536" y="72453"/>
            <a:ext cx="5729039"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九   社会实践</a:t>
            </a:r>
            <a:r>
              <a:rPr lang="zh-CN" altLang="en-US" sz="2400" b="1" kern="0" dirty="0">
                <a:solidFill>
                  <a:prstClr val="white"/>
                </a:solidFill>
                <a:latin typeface="微软雅黑" panose="020B0503020204020204" pitchFamily="34" charset="-122"/>
                <a:ea typeface="微软雅黑" panose="020B0503020204020204" pitchFamily="34" charset="-122"/>
              </a:rPr>
              <a:t>报告的撰写</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552" y="678885"/>
            <a:ext cx="8269870" cy="4431983"/>
          </a:xfrm>
          <a:prstGeom prst="rect">
            <a:avLst/>
          </a:prstGeom>
          <a:noFill/>
        </p:spPr>
        <p:txBody>
          <a:bodyPr wrap="square" rtlCol="0">
            <a:spAutoFit/>
          </a:bodyPr>
          <a:lstStyle/>
          <a:p>
            <a:pPr>
              <a:lnSpc>
                <a:spcPct val="150000"/>
              </a:lnSpc>
              <a:buFont typeface="Wingdings" panose="05000000000000000000" charset="0"/>
              <a:buChar char="Ø"/>
            </a:pPr>
            <a:r>
              <a:rPr lang="en-US" sz="2400" dirty="0" smtClean="0">
                <a:solidFill>
                  <a:srgbClr val="FF0000"/>
                </a:solidFill>
                <a:latin typeface="黑体" panose="02010609060101010101" pitchFamily="49" charset="-122"/>
                <a:ea typeface="黑体" panose="02010609060101010101" pitchFamily="49" charset="-122"/>
              </a:rPr>
              <a:t>2.</a:t>
            </a:r>
            <a:r>
              <a:rPr lang="zh-CN" altLang="en-US" sz="2400" dirty="0" smtClean="0">
                <a:solidFill>
                  <a:srgbClr val="FF0000"/>
                </a:solidFill>
                <a:latin typeface="黑体" panose="02010609060101010101" pitchFamily="49" charset="-122"/>
                <a:ea typeface="黑体" panose="02010609060101010101" pitchFamily="49" charset="-122"/>
              </a:rPr>
              <a:t>社会实践材料的思维加工</a:t>
            </a:r>
            <a:r>
              <a:rPr lang="en-US" sz="2000" dirty="0" smtClean="0">
                <a:solidFill>
                  <a:prstClr val="black"/>
                </a:solidFill>
                <a:latin typeface="黑体" panose="02010609060101010101" pitchFamily="49" charset="-122"/>
                <a:ea typeface="黑体" panose="02010609060101010101" pitchFamily="49" charset="-122"/>
              </a:rPr>
              <a:t>     </a:t>
            </a:r>
            <a:endParaRPr lang="en-US"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altLang="zh-CN" sz="2000" dirty="0">
                <a:solidFill>
                  <a:prstClr val="black"/>
                </a:solidFill>
                <a:latin typeface="黑体" panose="02010609060101010101" pitchFamily="49" charset="-122"/>
                <a:ea typeface="黑体" panose="02010609060101010101" pitchFamily="49" charset="-122"/>
              </a:rPr>
              <a:t> </a:t>
            </a:r>
            <a:r>
              <a:rPr lang="en-US" altLang="zh-CN"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所谓思维加工，就是调查研究者运用语言等思维工具和科学方法，对整理、统计分析后的资料做研究，继而得出结论的思维过程。</a:t>
            </a:r>
            <a:endParaRPr lang="en-US" altLang="zh-CN" sz="2000"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p"/>
            </a:pPr>
            <a:r>
              <a:rPr lang="zh-CN" altLang="en-US" sz="2400" dirty="0" smtClean="0">
                <a:solidFill>
                  <a:srgbClr val="FF0000"/>
                </a:solidFill>
                <a:latin typeface="隶书" panose="02010509060101010101" pitchFamily="49" charset="-122"/>
                <a:ea typeface="隶书" panose="02010509060101010101" pitchFamily="49" charset="-122"/>
              </a:rPr>
              <a:t>思维加工主要是完成以下主要任务：</a:t>
            </a:r>
            <a:endParaRPr lang="en-US" altLang="zh-CN" sz="2400" dirty="0" smtClean="0">
              <a:solidFill>
                <a:srgbClr val="FF0000"/>
              </a:solidFill>
              <a:latin typeface="隶书" panose="02010509060101010101" pitchFamily="49" charset="-122"/>
              <a:ea typeface="隶书" panose="02010509060101010101" pitchFamily="49" charset="-122"/>
            </a:endParaRPr>
          </a:p>
          <a:p>
            <a:pPr>
              <a:lnSpc>
                <a:spcPct val="125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A.</a:t>
            </a:r>
            <a:r>
              <a:rPr lang="zh-CN" altLang="en-US" sz="2400" dirty="0" smtClean="0">
                <a:solidFill>
                  <a:prstClr val="black"/>
                </a:solidFill>
                <a:latin typeface="隶书" panose="02010509060101010101" pitchFamily="49" charset="-122"/>
                <a:ea typeface="隶书" panose="02010509060101010101" pitchFamily="49" charset="-122"/>
              </a:rPr>
              <a:t>概括实践获得的真实情况</a:t>
            </a:r>
            <a:endParaRPr lang="en-US" altLang="zh-CN" sz="2400" dirty="0" smtClean="0">
              <a:solidFill>
                <a:prstClr val="black"/>
              </a:solidFill>
              <a:latin typeface="隶书" panose="02010509060101010101" pitchFamily="49" charset="-122"/>
              <a:ea typeface="隶书" panose="02010509060101010101" pitchFamily="49" charset="-122"/>
            </a:endParaRPr>
          </a:p>
          <a:p>
            <a:pPr>
              <a:lnSpc>
                <a:spcPct val="125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B.</a:t>
            </a:r>
            <a:r>
              <a:rPr lang="zh-CN" altLang="en-US" sz="2400" dirty="0" smtClean="0">
                <a:solidFill>
                  <a:prstClr val="black"/>
                </a:solidFill>
                <a:latin typeface="隶书" panose="02010509060101010101" pitchFamily="49" charset="-122"/>
                <a:ea typeface="隶书" panose="02010509060101010101" pitchFamily="49" charset="-122"/>
              </a:rPr>
              <a:t>分析有关现象的因果关系</a:t>
            </a:r>
            <a:endParaRPr lang="en-US" altLang="zh-CN" sz="2400" dirty="0" smtClean="0">
              <a:solidFill>
                <a:prstClr val="black"/>
              </a:solidFill>
              <a:latin typeface="隶书" panose="02010509060101010101" pitchFamily="49" charset="-122"/>
              <a:ea typeface="隶书" panose="02010509060101010101" pitchFamily="49" charset="-122"/>
            </a:endParaRPr>
          </a:p>
          <a:p>
            <a:pPr>
              <a:lnSpc>
                <a:spcPct val="125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C.</a:t>
            </a:r>
            <a:r>
              <a:rPr lang="zh-CN" altLang="en-US" sz="2400" dirty="0" smtClean="0">
                <a:solidFill>
                  <a:prstClr val="black"/>
                </a:solidFill>
                <a:latin typeface="隶书" panose="02010509060101010101" pitchFamily="49" charset="-122"/>
                <a:ea typeface="隶书" panose="02010509060101010101" pitchFamily="49" charset="-122"/>
              </a:rPr>
              <a:t>揭示有关事务的本质及规律</a:t>
            </a:r>
            <a:endParaRPr lang="en-US" altLang="zh-CN" sz="2400" dirty="0" smtClean="0">
              <a:solidFill>
                <a:prstClr val="black"/>
              </a:solidFill>
              <a:latin typeface="隶书" panose="02010509060101010101" pitchFamily="49" charset="-122"/>
              <a:ea typeface="隶书" panose="02010509060101010101" pitchFamily="49" charset="-122"/>
            </a:endParaRPr>
          </a:p>
          <a:p>
            <a:pPr>
              <a:lnSpc>
                <a:spcPct val="125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E.</a:t>
            </a:r>
            <a:r>
              <a:rPr lang="zh-CN" altLang="en-US" sz="2400" dirty="0" smtClean="0">
                <a:solidFill>
                  <a:prstClr val="black"/>
                </a:solidFill>
                <a:latin typeface="隶书" panose="02010509060101010101" pitchFamily="49" charset="-122"/>
                <a:ea typeface="隶书" panose="02010509060101010101" pitchFamily="49" charset="-122"/>
              </a:rPr>
              <a:t>证实或者证伪、补充或者修改原来的研究假设</a:t>
            </a:r>
            <a:endParaRPr lang="en-US" altLang="zh-CN" sz="2400" dirty="0" smtClean="0">
              <a:solidFill>
                <a:prstClr val="black"/>
              </a:solidFill>
              <a:latin typeface="隶书" panose="02010509060101010101" pitchFamily="49" charset="-122"/>
              <a:ea typeface="隶书" panose="02010509060101010101" pitchFamily="49" charset="-122"/>
            </a:endParaRPr>
          </a:p>
          <a:p>
            <a:pPr>
              <a:lnSpc>
                <a:spcPct val="125000"/>
              </a:lnSpc>
            </a:pPr>
            <a:r>
              <a:rPr lang="en-US" altLang="zh-CN" sz="2400" dirty="0">
                <a:solidFill>
                  <a:prstClr val="black"/>
                </a:solidFill>
                <a:latin typeface="隶书" panose="02010509060101010101" pitchFamily="49" charset="-122"/>
                <a:ea typeface="隶书" panose="02010509060101010101" pitchFamily="49" charset="-122"/>
              </a:rPr>
              <a:t> </a:t>
            </a:r>
            <a:r>
              <a:rPr lang="en-US" altLang="zh-CN" sz="2400" dirty="0" smtClean="0">
                <a:solidFill>
                  <a:prstClr val="black"/>
                </a:solidFill>
                <a:latin typeface="隶书" panose="02010509060101010101" pitchFamily="49" charset="-122"/>
                <a:ea typeface="隶书" panose="02010509060101010101" pitchFamily="49" charset="-122"/>
              </a:rPr>
              <a:t>   F.</a:t>
            </a:r>
            <a:r>
              <a:rPr lang="zh-CN" altLang="en-US" sz="2400" dirty="0" smtClean="0">
                <a:solidFill>
                  <a:prstClr val="black"/>
                </a:solidFill>
                <a:latin typeface="隶书" panose="02010509060101010101" pitchFamily="49" charset="-122"/>
                <a:ea typeface="隶书" panose="02010509060101010101" pitchFamily="49" charset="-122"/>
              </a:rPr>
              <a:t>做出判断或者结论</a:t>
            </a:r>
            <a:endParaRPr sz="2400" dirty="0">
              <a:solidFill>
                <a:prstClr val="black"/>
              </a:solidFill>
              <a:latin typeface="隶书" panose="02010509060101010101" pitchFamily="49" charset="-122"/>
              <a:ea typeface="隶书" panose="020105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33872" y="769268"/>
            <a:ext cx="8152765" cy="5170646"/>
          </a:xfrm>
          <a:prstGeom prst="rect">
            <a:avLst/>
          </a:prstGeom>
          <a:noFill/>
        </p:spPr>
        <p:txBody>
          <a:bodyPr wrap="square" rtlCol="0">
            <a:spAutoFit/>
          </a:bodyPr>
          <a:lstStyle/>
          <a:p>
            <a:pPr marL="342900" indent="-342900">
              <a:lnSpc>
                <a:spcPct val="125000"/>
              </a:lnSpc>
              <a:buFont typeface="Wingdings" panose="05000000000000000000" charset="0"/>
              <a:buChar char="Ø"/>
            </a:pPr>
            <a:r>
              <a:rPr lang="en-US" altLang="zh-CN" sz="2800" dirty="0" smtClean="0">
                <a:solidFill>
                  <a:srgbClr val="FF0000"/>
                </a:solidFill>
                <a:latin typeface="黑体" panose="02010609060101010101" pitchFamily="49" charset="-122"/>
                <a:ea typeface="黑体" panose="02010609060101010101" pitchFamily="49" charset="-122"/>
              </a:rPr>
              <a:t>2005</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践行荣辱观，担负社会使命；关注新农村，构建和谐社会</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r>
              <a:rPr lang="en-US" altLang="zh-CN" sz="2800" dirty="0" smtClean="0">
                <a:solidFill>
                  <a:srgbClr val="FF0000"/>
                </a:solidFill>
                <a:latin typeface="黑体" panose="02010609060101010101" pitchFamily="49" charset="-122"/>
                <a:ea typeface="黑体" panose="02010609060101010101" pitchFamily="49" charset="-122"/>
              </a:rPr>
              <a:t>2006</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了解社会，关注民生，认清国情，把握未来</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r>
              <a:rPr lang="en-US" altLang="zh-CN" sz="2800" dirty="0" smtClean="0">
                <a:solidFill>
                  <a:srgbClr val="FF0000"/>
                </a:solidFill>
                <a:latin typeface="黑体" panose="02010609060101010101" pitchFamily="49" charset="-122"/>
                <a:ea typeface="黑体" panose="02010609060101010101" pitchFamily="49" charset="-122"/>
              </a:rPr>
              <a:t>2007</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感受巨变看改革，抗震救灾话感动，爱国奉献迎奥运</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r>
              <a:rPr lang="en-US" altLang="zh-CN" sz="2800" dirty="0" smtClean="0">
                <a:solidFill>
                  <a:srgbClr val="FF0000"/>
                </a:solidFill>
                <a:latin typeface="黑体" panose="02010609060101010101" pitchFamily="49" charset="-122"/>
                <a:ea typeface="黑体" panose="02010609060101010101" pitchFamily="49" charset="-122"/>
              </a:rPr>
              <a:t>2008</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六十周年话辉煌， 探索社会求发展</a:t>
            </a:r>
            <a:endParaRPr lang="en-US" altLang="zh-CN" sz="2400" b="1" dirty="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r>
              <a:rPr lang="en-US" altLang="zh-CN" sz="2800" dirty="0">
                <a:solidFill>
                  <a:srgbClr val="FF0000"/>
                </a:solidFill>
                <a:latin typeface="黑体" panose="02010609060101010101" pitchFamily="49" charset="-122"/>
                <a:ea typeface="黑体" panose="02010609060101010101" pitchFamily="49" charset="-122"/>
              </a:rPr>
              <a:t>2009</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践行科学发展，构建和谐</a:t>
            </a:r>
            <a:r>
              <a:rPr lang="zh-CN" altLang="en-US" sz="2400" b="1" dirty="0" smtClean="0">
                <a:solidFill>
                  <a:prstClr val="black"/>
                </a:solidFill>
                <a:latin typeface="黑体" panose="02010609060101010101" pitchFamily="49" charset="-122"/>
                <a:ea typeface="黑体" panose="02010609060101010101" pitchFamily="49" charset="-122"/>
              </a:rPr>
              <a:t>社会</a:t>
            </a:r>
            <a:endParaRPr lang="en-US" altLang="zh-CN" sz="2400" b="1" dirty="0" smtClean="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r>
              <a:rPr lang="en-US" altLang="zh-CN" sz="2800" dirty="0">
                <a:solidFill>
                  <a:srgbClr val="FF0000"/>
                </a:solidFill>
                <a:latin typeface="黑体" panose="02010609060101010101" pitchFamily="49" charset="-122"/>
                <a:ea typeface="黑体" panose="02010609060101010101" pitchFamily="49" charset="-122"/>
              </a:rPr>
              <a:t>2010</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学习党史，关注民生，追问幸福，构建和谐</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25000"/>
              </a:lnSpc>
              <a:buFont typeface="Wingdings" panose="05000000000000000000" charset="0"/>
              <a:buChar char="Ø"/>
            </a:pPr>
            <a:endParaRPr lang="zh-CN" altLang="en-US" sz="2400" b="1" dirty="0">
              <a:solidFill>
                <a:prstClr val="black"/>
              </a:solidFill>
            </a:endParaRPr>
          </a:p>
        </p:txBody>
      </p:sp>
      <p:sp>
        <p:nvSpPr>
          <p:cNvPr id="7" name="流程图: 过程 6"/>
          <p:cNvSpPr/>
          <p:nvPr/>
        </p:nvSpPr>
        <p:spPr>
          <a:xfrm>
            <a:off x="0" y="-1"/>
            <a:ext cx="9144000" cy="599585"/>
          </a:xfrm>
          <a:prstGeom prst="flowChartProcess">
            <a:avLst/>
          </a:prstGeom>
          <a:solidFill>
            <a:srgbClr val="9A1721"/>
          </a:solidFill>
          <a:ln w="12700" cap="flat" cmpd="sng" algn="ctr">
            <a:noFill/>
            <a:prstDash val="solid"/>
            <a:miter lim="800000"/>
          </a:ln>
          <a:effectLst/>
        </p:spPr>
        <p:txBody>
          <a:bodyPr rtlCol="0" anchor="ctr"/>
          <a:lstStyle/>
          <a:p>
            <a:r>
              <a:rPr lang="zh-CN" altLang="en-US" sz="2400" b="1" dirty="0" smtClean="0">
                <a:solidFill>
                  <a:prstClr val="white"/>
                </a:solidFill>
                <a:latin typeface="微软雅黑" panose="020B0503020204020204" pitchFamily="34" charset="-122"/>
                <a:ea typeface="微软雅黑" panose="020B0503020204020204" pitchFamily="34" charset="-122"/>
              </a:rPr>
              <a:t>    二    我校历年社会实践</a:t>
            </a:r>
            <a:r>
              <a:rPr lang="zh-CN" altLang="en-US" sz="2400" b="1" dirty="0">
                <a:solidFill>
                  <a:prstClr val="white"/>
                </a:solidFill>
                <a:latin typeface="微软雅黑" panose="020B0503020204020204" pitchFamily="34" charset="-122"/>
                <a:ea typeface="微软雅黑" panose="020B0503020204020204" pitchFamily="34" charset="-122"/>
              </a:rPr>
              <a:t>主题回顾</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pic>
        <p:nvPicPr>
          <p:cNvPr id="10"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23528" y="913284"/>
            <a:ext cx="8928991" cy="3647152"/>
          </a:xfrm>
          <a:prstGeom prst="rect">
            <a:avLst/>
          </a:prstGeom>
          <a:noFill/>
        </p:spPr>
        <p:txBody>
          <a:bodyPr wrap="square" rtlCol="0">
            <a:spAutoFit/>
          </a:bodyPr>
          <a:lstStyle/>
          <a:p>
            <a:pPr>
              <a:lnSpc>
                <a:spcPct val="150000"/>
              </a:lnSpc>
            </a:pPr>
            <a:r>
              <a:rPr lang="zh-CN" altLang="en-US" sz="2400" dirty="0" smtClean="0">
                <a:solidFill>
                  <a:schemeClr val="tx1"/>
                </a:solidFill>
                <a:latin typeface="黑体" panose="02010609060101010101" pitchFamily="49" charset="-122"/>
                <a:ea typeface="黑体" panose="02010609060101010101" pitchFamily="49" charset="-122"/>
              </a:rPr>
              <a:t>（</a:t>
            </a:r>
            <a:r>
              <a:rPr lang="zh-CN" altLang="en-US" sz="2400" dirty="0">
                <a:solidFill>
                  <a:schemeClr val="tx1"/>
                </a:solidFill>
                <a:latin typeface="黑体" panose="02010609060101010101" pitchFamily="49" charset="-122"/>
                <a:ea typeface="黑体" panose="02010609060101010101" pitchFamily="49" charset="-122"/>
              </a:rPr>
              <a:t>二</a:t>
            </a:r>
            <a:r>
              <a:rPr lang="zh-CN" altLang="en-US" sz="2400" dirty="0" smtClean="0">
                <a:solidFill>
                  <a:schemeClr val="tx1"/>
                </a:solidFill>
                <a:latin typeface="黑体" panose="02010609060101010101" pitchFamily="49" charset="-122"/>
                <a:ea typeface="黑体" panose="02010609060101010101" pitchFamily="49" charset="-122"/>
              </a:rPr>
              <a:t>）社会实践报告的写作</a:t>
            </a:r>
            <a:endParaRPr lang="en-US" altLang="zh-CN" sz="2400" dirty="0" smtClean="0">
              <a:solidFill>
                <a:srgbClr val="FF0000"/>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p"/>
            </a:pPr>
            <a:r>
              <a:rPr lang="zh-CN" altLang="en-US" sz="2000" dirty="0" smtClean="0">
                <a:solidFill>
                  <a:srgbClr val="FF0000"/>
                </a:solidFill>
                <a:latin typeface="黑体" panose="02010609060101010101" pitchFamily="49" charset="-122"/>
                <a:ea typeface="黑体" panose="02010609060101010101" pitchFamily="49" charset="-122"/>
              </a:rPr>
              <a:t>思政课社会实践报告</a:t>
            </a:r>
            <a:r>
              <a:rPr lang="zh-CN" altLang="en-US" sz="2000" dirty="0" smtClean="0">
                <a:solidFill>
                  <a:prstClr val="black"/>
                </a:solidFill>
                <a:latin typeface="黑体" panose="02010609060101010101" pitchFamily="49" charset="-122"/>
                <a:ea typeface="黑体" panose="02010609060101010101" pitchFamily="49" charset="-122"/>
              </a:rPr>
              <a:t>作为社会实践成果的阐述和说明，注意以下特点：</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zh-CN" altLang="en-US" sz="2200" dirty="0" smtClean="0">
                <a:solidFill>
                  <a:srgbClr val="FF0000"/>
                </a:solidFill>
                <a:latin typeface="隶书" panose="02010509060101010101" pitchFamily="49" charset="-122"/>
                <a:ea typeface="隶书" panose="02010509060101010101" pitchFamily="49" charset="-122"/>
              </a:rPr>
              <a:t>   </a:t>
            </a:r>
            <a:r>
              <a:rPr lang="en-US" altLang="zh-CN" sz="2200" dirty="0" smtClean="0">
                <a:solidFill>
                  <a:srgbClr val="FF0000"/>
                </a:solidFill>
                <a:latin typeface="隶书" panose="02010509060101010101" pitchFamily="49" charset="-122"/>
                <a:ea typeface="隶书" panose="02010509060101010101" pitchFamily="49" charset="-122"/>
              </a:rPr>
              <a:t>A.</a:t>
            </a:r>
            <a:r>
              <a:rPr lang="zh-CN" altLang="en-US" sz="2200" dirty="0" smtClean="0">
                <a:solidFill>
                  <a:srgbClr val="FF0000"/>
                </a:solidFill>
                <a:latin typeface="隶书" panose="02010509060101010101" pitchFamily="49" charset="-122"/>
                <a:ea typeface="隶书" panose="02010509060101010101" pitchFamily="49" charset="-122"/>
              </a:rPr>
              <a:t>导向性：</a:t>
            </a:r>
            <a:r>
              <a:rPr lang="zh-CN" altLang="en-US" sz="2200" dirty="0" smtClean="0">
                <a:solidFill>
                  <a:prstClr val="black"/>
                </a:solidFill>
                <a:latin typeface="隶书" panose="02010509060101010101" pitchFamily="49" charset="-122"/>
                <a:ea typeface="隶书" panose="02010509060101010101" pitchFamily="49" charset="-122"/>
              </a:rPr>
              <a:t>坚持思政课程的思想引领</a:t>
            </a:r>
            <a:endParaRPr lang="en-US" altLang="zh-CN" sz="2200" dirty="0" smtClean="0">
              <a:solidFill>
                <a:prstClr val="black"/>
              </a:solidFill>
              <a:latin typeface="隶书" panose="02010509060101010101" pitchFamily="49" charset="-122"/>
              <a:ea typeface="隶书" panose="02010509060101010101" pitchFamily="49" charset="-122"/>
            </a:endParaRPr>
          </a:p>
          <a:p>
            <a:pPr>
              <a:lnSpc>
                <a:spcPct val="125000"/>
              </a:lnSpc>
            </a:pPr>
            <a:r>
              <a:rPr lang="zh-CN" altLang="en-US" sz="2200" dirty="0" smtClean="0">
                <a:solidFill>
                  <a:srgbClr val="FF0000"/>
                </a:solidFill>
                <a:latin typeface="隶书" panose="02010509060101010101" pitchFamily="49" charset="-122"/>
                <a:ea typeface="隶书" panose="02010509060101010101" pitchFamily="49" charset="-122"/>
              </a:rPr>
              <a:t>   </a:t>
            </a:r>
            <a:r>
              <a:rPr lang="en-US" altLang="zh-CN" sz="2200" dirty="0" smtClean="0">
                <a:solidFill>
                  <a:srgbClr val="FF0000"/>
                </a:solidFill>
                <a:latin typeface="隶书" panose="02010509060101010101" pitchFamily="49" charset="-122"/>
                <a:ea typeface="隶书" panose="02010509060101010101" pitchFamily="49" charset="-122"/>
              </a:rPr>
              <a:t>B.</a:t>
            </a:r>
            <a:r>
              <a:rPr lang="zh-CN" altLang="en-US" sz="2200" dirty="0" smtClean="0">
                <a:solidFill>
                  <a:srgbClr val="FF0000"/>
                </a:solidFill>
                <a:latin typeface="隶书" panose="02010509060101010101" pitchFamily="49" charset="-122"/>
                <a:ea typeface="隶书" panose="02010509060101010101" pitchFamily="49" charset="-122"/>
              </a:rPr>
              <a:t>真实性：</a:t>
            </a:r>
            <a:r>
              <a:rPr lang="zh-CN" altLang="en-US" sz="2200" dirty="0" smtClean="0">
                <a:solidFill>
                  <a:prstClr val="black"/>
                </a:solidFill>
                <a:latin typeface="隶书" panose="02010509060101010101" pitchFamily="49" charset="-122"/>
                <a:ea typeface="隶书" panose="02010509060101010101" pitchFamily="49" charset="-122"/>
              </a:rPr>
              <a:t>尊重客观事实</a:t>
            </a:r>
            <a:endParaRPr lang="en-US" altLang="zh-CN" sz="2200" dirty="0" smtClean="0">
              <a:solidFill>
                <a:prstClr val="black"/>
              </a:solidFill>
              <a:latin typeface="隶书" panose="02010509060101010101" pitchFamily="49" charset="-122"/>
              <a:ea typeface="隶书" panose="02010509060101010101" pitchFamily="49" charset="-122"/>
            </a:endParaRPr>
          </a:p>
          <a:p>
            <a:pPr>
              <a:lnSpc>
                <a:spcPct val="125000"/>
              </a:lnSpc>
            </a:pPr>
            <a:r>
              <a:rPr lang="zh-CN" altLang="en-US" sz="2200" dirty="0" smtClean="0">
                <a:solidFill>
                  <a:prstClr val="black"/>
                </a:solidFill>
                <a:latin typeface="隶书" panose="02010509060101010101" pitchFamily="49" charset="-122"/>
                <a:ea typeface="隶书" panose="02010509060101010101" pitchFamily="49" charset="-122"/>
              </a:rPr>
              <a:t>   </a:t>
            </a:r>
            <a:r>
              <a:rPr lang="en-US" altLang="zh-CN" sz="2200" dirty="0" smtClean="0">
                <a:solidFill>
                  <a:srgbClr val="FF0000"/>
                </a:solidFill>
                <a:latin typeface="隶书" panose="02010509060101010101" pitchFamily="49" charset="-122"/>
                <a:ea typeface="隶书" panose="02010509060101010101" pitchFamily="49" charset="-122"/>
              </a:rPr>
              <a:t>C.</a:t>
            </a:r>
            <a:r>
              <a:rPr lang="zh-CN" altLang="en-US" sz="2200" dirty="0" smtClean="0">
                <a:solidFill>
                  <a:srgbClr val="FF0000"/>
                </a:solidFill>
                <a:latin typeface="隶书" panose="02010509060101010101" pitchFamily="49" charset="-122"/>
                <a:ea typeface="隶书" panose="02010509060101010101" pitchFamily="49" charset="-122"/>
              </a:rPr>
              <a:t>针对性：</a:t>
            </a:r>
            <a:r>
              <a:rPr lang="zh-CN" altLang="en-US" sz="2200" dirty="0" smtClean="0">
                <a:solidFill>
                  <a:prstClr val="black"/>
                </a:solidFill>
                <a:latin typeface="隶书" panose="02010509060101010101" pitchFamily="49" charset="-122"/>
                <a:ea typeface="隶书" panose="02010509060101010101" pitchFamily="49" charset="-122"/>
              </a:rPr>
              <a:t>明确读者对象、明确要反映或解决何种问题</a:t>
            </a:r>
            <a:endParaRPr lang="en-US" altLang="zh-CN" sz="2200" dirty="0" smtClean="0">
              <a:solidFill>
                <a:prstClr val="black"/>
              </a:solidFill>
              <a:latin typeface="隶书" panose="02010509060101010101" pitchFamily="49" charset="-122"/>
              <a:ea typeface="隶书" panose="02010509060101010101" pitchFamily="49" charset="-122"/>
            </a:endParaRPr>
          </a:p>
          <a:p>
            <a:pPr>
              <a:lnSpc>
                <a:spcPct val="125000"/>
              </a:lnSpc>
            </a:pPr>
            <a:r>
              <a:rPr lang="zh-CN" altLang="en-US" sz="2200" dirty="0" smtClean="0">
                <a:solidFill>
                  <a:srgbClr val="FF0000"/>
                </a:solidFill>
                <a:latin typeface="隶书" panose="02010509060101010101" pitchFamily="49" charset="-122"/>
                <a:ea typeface="隶书" panose="02010509060101010101" pitchFamily="49" charset="-122"/>
              </a:rPr>
              <a:t>   </a:t>
            </a:r>
            <a:r>
              <a:rPr lang="en-US" altLang="zh-CN" sz="2200" dirty="0" smtClean="0">
                <a:solidFill>
                  <a:srgbClr val="FF0000"/>
                </a:solidFill>
                <a:latin typeface="隶书" panose="02010509060101010101" pitchFamily="49" charset="-122"/>
                <a:ea typeface="隶书" panose="02010509060101010101" pitchFamily="49" charset="-122"/>
              </a:rPr>
              <a:t>D.</a:t>
            </a:r>
            <a:r>
              <a:rPr lang="zh-CN" altLang="en-US" sz="2200" dirty="0" smtClean="0">
                <a:solidFill>
                  <a:srgbClr val="FF0000"/>
                </a:solidFill>
                <a:latin typeface="隶书" panose="02010509060101010101" pitchFamily="49" charset="-122"/>
                <a:ea typeface="隶书" panose="02010509060101010101" pitchFamily="49" charset="-122"/>
              </a:rPr>
              <a:t>时效性：</a:t>
            </a:r>
            <a:r>
              <a:rPr lang="zh-CN" altLang="en-US" sz="2200" dirty="0" smtClean="0">
                <a:solidFill>
                  <a:prstClr val="black"/>
                </a:solidFill>
                <a:latin typeface="隶书" panose="02010509060101010101" pitchFamily="49" charset="-122"/>
                <a:ea typeface="隶书" panose="02010509060101010101" pitchFamily="49" charset="-122"/>
              </a:rPr>
              <a:t>新颖的现实问题</a:t>
            </a:r>
            <a:endParaRPr lang="en-US" altLang="zh-CN" sz="2200" dirty="0" smtClean="0">
              <a:solidFill>
                <a:prstClr val="black"/>
              </a:solidFill>
              <a:latin typeface="隶书" panose="02010509060101010101" pitchFamily="49" charset="-122"/>
              <a:ea typeface="隶书" panose="02010509060101010101" pitchFamily="49" charset="-122"/>
            </a:endParaRPr>
          </a:p>
          <a:p>
            <a:pPr>
              <a:lnSpc>
                <a:spcPct val="125000"/>
              </a:lnSpc>
            </a:pPr>
            <a:r>
              <a:rPr lang="zh-CN" altLang="en-US" sz="2200" dirty="0" smtClean="0">
                <a:solidFill>
                  <a:prstClr val="black"/>
                </a:solidFill>
                <a:latin typeface="隶书" panose="02010509060101010101" pitchFamily="49" charset="-122"/>
                <a:ea typeface="隶书" panose="02010509060101010101" pitchFamily="49" charset="-122"/>
              </a:rPr>
              <a:t>   </a:t>
            </a:r>
            <a:r>
              <a:rPr lang="en-US" altLang="zh-CN" sz="2200" dirty="0" smtClean="0">
                <a:solidFill>
                  <a:srgbClr val="FF0000"/>
                </a:solidFill>
                <a:latin typeface="隶书" panose="02010509060101010101" pitchFamily="49" charset="-122"/>
                <a:ea typeface="隶书" panose="02010509060101010101" pitchFamily="49" charset="-122"/>
              </a:rPr>
              <a:t>E.</a:t>
            </a:r>
            <a:r>
              <a:rPr lang="zh-CN" altLang="en-US" sz="2200" dirty="0" smtClean="0">
                <a:solidFill>
                  <a:srgbClr val="FF0000"/>
                </a:solidFill>
                <a:latin typeface="隶书" panose="02010509060101010101" pitchFamily="49" charset="-122"/>
                <a:ea typeface="隶书" panose="02010509060101010101" pitchFamily="49" charset="-122"/>
              </a:rPr>
              <a:t>系统性：</a:t>
            </a:r>
            <a:r>
              <a:rPr lang="zh-CN" altLang="en-US" sz="2200" dirty="0" smtClean="0">
                <a:solidFill>
                  <a:prstClr val="black"/>
                </a:solidFill>
                <a:latin typeface="隶书" panose="02010509060101010101" pitchFamily="49" charset="-122"/>
                <a:ea typeface="隶书" panose="02010509060101010101" pitchFamily="49" charset="-122"/>
              </a:rPr>
              <a:t>论证系统、逻辑严密、摆事实、讲道理</a:t>
            </a:r>
            <a:endParaRPr lang="en-US" altLang="zh-CN" sz="2200" dirty="0" smtClean="0">
              <a:solidFill>
                <a:prstClr val="black"/>
              </a:solidFill>
              <a:latin typeface="隶书" panose="02010509060101010101" pitchFamily="49" charset="-122"/>
              <a:ea typeface="隶书" panose="02010509060101010101" pitchFamily="49" charset="-122"/>
            </a:endParaRPr>
          </a:p>
          <a:p>
            <a:pPr>
              <a:lnSpc>
                <a:spcPct val="125000"/>
              </a:lnSpc>
            </a:pPr>
            <a:r>
              <a:rPr lang="zh-CN" altLang="en-US" sz="2200" dirty="0" smtClean="0">
                <a:solidFill>
                  <a:srgbClr val="FF0000"/>
                </a:solidFill>
                <a:latin typeface="隶书" panose="02010509060101010101" pitchFamily="49" charset="-122"/>
                <a:ea typeface="隶书" panose="02010509060101010101" pitchFamily="49" charset="-122"/>
              </a:rPr>
              <a:t>   </a:t>
            </a:r>
            <a:r>
              <a:rPr lang="en-US" altLang="zh-CN" sz="2200" dirty="0" smtClean="0">
                <a:solidFill>
                  <a:srgbClr val="FF0000"/>
                </a:solidFill>
                <a:latin typeface="隶书" panose="02010509060101010101" pitchFamily="49" charset="-122"/>
                <a:ea typeface="隶书" panose="02010509060101010101" pitchFamily="49" charset="-122"/>
              </a:rPr>
              <a:t>F.</a:t>
            </a:r>
            <a:r>
              <a:rPr lang="zh-CN" altLang="en-US" sz="2200" dirty="0" smtClean="0">
                <a:solidFill>
                  <a:srgbClr val="FF0000"/>
                </a:solidFill>
                <a:latin typeface="隶书" panose="02010509060101010101" pitchFamily="49" charset="-122"/>
                <a:ea typeface="隶书" panose="02010509060101010101" pitchFamily="49" charset="-122"/>
              </a:rPr>
              <a:t>规范性：</a:t>
            </a:r>
            <a:r>
              <a:rPr lang="zh-CN" altLang="en-US" sz="2200" dirty="0" smtClean="0">
                <a:solidFill>
                  <a:prstClr val="black"/>
                </a:solidFill>
                <a:latin typeface="隶书" panose="02010509060101010101" pitchFamily="49" charset="-122"/>
                <a:ea typeface="隶书" panose="02010509060101010101" pitchFamily="49" charset="-122"/>
              </a:rPr>
              <a:t>行文思路、结构、格式</a:t>
            </a:r>
            <a:endParaRPr lang="en-US" altLang="zh-CN" sz="2200" dirty="0" smtClean="0">
              <a:solidFill>
                <a:prstClr val="black"/>
              </a:solidFill>
              <a:latin typeface="隶书" panose="02010509060101010101" pitchFamily="49" charset="-122"/>
              <a:ea typeface="隶书" panose="020105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45077" y="657185"/>
            <a:ext cx="8053846" cy="4493538"/>
          </a:xfrm>
          <a:prstGeom prst="rect">
            <a:avLst/>
          </a:prstGeom>
          <a:noFill/>
        </p:spPr>
        <p:txBody>
          <a:bodyPr wrap="square" rtlCol="0">
            <a:spAutoFit/>
          </a:bodyPr>
          <a:lstStyle/>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rPr>
              <a:t>社会实践报告的一般结构</a:t>
            </a:r>
            <a:endParaRPr lang="en-US" sz="2000" dirty="0" smtClean="0">
              <a:solidFill>
                <a:prstClr val="black"/>
              </a:solidFill>
              <a:latin typeface="黑体" panose="02010609060101010101" pitchFamily="49" charset="-122"/>
              <a:ea typeface="黑体" panose="02010609060101010101" pitchFamily="49" charset="-122"/>
            </a:endParaRPr>
          </a:p>
          <a:p>
            <a:pPr>
              <a:lnSpc>
                <a:spcPct val="125000"/>
              </a:lnSpc>
            </a:pPr>
            <a:r>
              <a:rPr lang="en-US" altLang="zh-CN" sz="2000" dirty="0">
                <a:solidFill>
                  <a:prstClr val="black"/>
                </a:solidFill>
                <a:latin typeface="黑体" panose="02010609060101010101" pitchFamily="49" charset="-122"/>
                <a:ea typeface="黑体" panose="02010609060101010101" pitchFamily="49" charset="-122"/>
              </a:rPr>
              <a:t> </a:t>
            </a:r>
            <a:r>
              <a:rPr lang="en-US" altLang="zh-CN"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社会实践报告大致包括以下几个方面：标题、摘要、关键词、前言、主体、结束语。</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A.</a:t>
            </a:r>
            <a:r>
              <a:rPr lang="zh-CN" altLang="en-US" sz="2000" dirty="0" smtClean="0">
                <a:solidFill>
                  <a:srgbClr val="FF0000"/>
                </a:solidFill>
                <a:latin typeface="黑体" panose="02010609060101010101" pitchFamily="49" charset="-122"/>
                <a:ea typeface="黑体" panose="02010609060101010101" pitchFamily="49" charset="-122"/>
              </a:rPr>
              <a:t>标题：</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25000"/>
              </a:lnSpc>
            </a:pPr>
            <a:r>
              <a:rPr lang="en-US" sz="2000" dirty="0">
                <a:solidFill>
                  <a:prstClr val="black"/>
                </a:solidFill>
                <a:latin typeface="黑体" panose="02010609060101010101" pitchFamily="49" charset="-122"/>
                <a:ea typeface="黑体" panose="02010609060101010101" pitchFamily="49" charset="-122"/>
              </a:rPr>
              <a:t> </a:t>
            </a:r>
            <a:r>
              <a:rPr lang="en-US"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一</a:t>
            </a:r>
            <a:r>
              <a:rPr lang="zh-CN" altLang="en-US" sz="2000" dirty="0">
                <a:solidFill>
                  <a:prstClr val="black"/>
                </a:solidFill>
                <a:latin typeface="黑体" panose="02010609060101010101" pitchFamily="49" charset="-122"/>
                <a:ea typeface="黑体" panose="02010609060101010101" pitchFamily="49" charset="-122"/>
              </a:rPr>
              <a:t>个好的标题往往起到画龙点睛的作用，因此有“题好一半文”之说。撰写社会实践报告，应重视标题推敲。</a:t>
            </a:r>
            <a:endParaRPr lang="en-US" altLang="zh-CN" sz="2000" dirty="0">
              <a:solidFill>
                <a:prstClr val="black"/>
              </a:solidFill>
              <a:latin typeface="黑体" panose="02010609060101010101" pitchFamily="49" charset="-122"/>
              <a:ea typeface="黑体" panose="02010609060101010101" pitchFamily="49" charset="-122"/>
            </a:endParaRPr>
          </a:p>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B.</a:t>
            </a:r>
            <a:r>
              <a:rPr lang="zh-CN" altLang="en-US" sz="2000" dirty="0" smtClean="0">
                <a:solidFill>
                  <a:srgbClr val="FF0000"/>
                </a:solidFill>
                <a:latin typeface="黑体" panose="02010609060101010101" pitchFamily="49" charset="-122"/>
                <a:ea typeface="黑体" panose="02010609060101010101" pitchFamily="49" charset="-122"/>
              </a:rPr>
              <a:t>摘要：</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25000"/>
              </a:lnSpc>
            </a:pPr>
            <a:r>
              <a:rPr lang="en-US" altLang="zh-CN" sz="2000" dirty="0">
                <a:solidFill>
                  <a:prstClr val="black"/>
                </a:solidFill>
                <a:latin typeface="黑体" panose="02010609060101010101" pitchFamily="49" charset="-122"/>
                <a:ea typeface="黑体" panose="02010609060101010101" pitchFamily="49" charset="-122"/>
              </a:rPr>
              <a:t> </a:t>
            </a:r>
            <a:r>
              <a:rPr lang="en-US" altLang="zh-CN" sz="2000" dirty="0" smtClean="0">
                <a:solidFill>
                  <a:prstClr val="black"/>
                </a:solidFill>
                <a:latin typeface="黑体" panose="02010609060101010101" pitchFamily="49" charset="-122"/>
                <a:ea typeface="黑体" panose="02010609060101010101" pitchFamily="49" charset="-122"/>
              </a:rPr>
              <a:t>    </a:t>
            </a:r>
            <a:r>
              <a:rPr lang="en-US" altLang="zh-CN" sz="2000" dirty="0">
                <a:solidFill>
                  <a:prstClr val="black"/>
                </a:solidFill>
                <a:latin typeface="黑体" panose="02010609060101010101" pitchFamily="49" charset="-122"/>
                <a:ea typeface="黑体" panose="02010609060101010101" pitchFamily="49" charset="-122"/>
              </a:rPr>
              <a:t>200-300</a:t>
            </a:r>
            <a:r>
              <a:rPr lang="zh-CN" altLang="en-US" sz="2000" dirty="0">
                <a:solidFill>
                  <a:prstClr val="black"/>
                </a:solidFill>
                <a:latin typeface="黑体" panose="02010609060101010101" pitchFamily="49" charset="-122"/>
                <a:ea typeface="黑体" panose="02010609060101010101" pitchFamily="49" charset="-122"/>
              </a:rPr>
              <a:t>字之间。简明、确切地论述社会实践的重要内容，其基本要素包括研究目的、方法、结果和结论等。</a:t>
            </a:r>
            <a:endParaRPr lang="en-US" altLang="zh-CN" sz="2000" dirty="0">
              <a:solidFill>
                <a:prstClr val="black"/>
              </a:solidFill>
              <a:latin typeface="黑体" panose="02010609060101010101" pitchFamily="49" charset="-122"/>
              <a:ea typeface="黑体" panose="02010609060101010101" pitchFamily="49" charset="-122"/>
            </a:endParaRPr>
          </a:p>
          <a:p>
            <a:pPr>
              <a:lnSpc>
                <a:spcPct val="150000"/>
              </a:lnSpc>
            </a:pPr>
            <a:r>
              <a:rPr lang="en-US" altLang="zh-CN" sz="2000" dirty="0" smtClean="0">
                <a:solidFill>
                  <a:srgbClr val="FF0000"/>
                </a:solidFill>
                <a:latin typeface="黑体" panose="02010609060101010101" pitchFamily="49" charset="-122"/>
                <a:ea typeface="黑体" panose="02010609060101010101" pitchFamily="49" charset="-122"/>
              </a:rPr>
              <a:t>C.</a:t>
            </a:r>
            <a:r>
              <a:rPr lang="zh-CN" altLang="en-US" sz="2000" dirty="0" smtClean="0">
                <a:solidFill>
                  <a:srgbClr val="FF0000"/>
                </a:solidFill>
                <a:latin typeface="黑体" panose="02010609060101010101" pitchFamily="49" charset="-122"/>
                <a:ea typeface="黑体" panose="02010609060101010101" pitchFamily="49" charset="-122"/>
              </a:rPr>
              <a:t>关键词：     </a:t>
            </a:r>
            <a:r>
              <a:rPr lang="en-US" altLang="zh-CN" sz="2000" dirty="0" smtClean="0">
                <a:solidFill>
                  <a:prstClr val="black"/>
                </a:solidFill>
                <a:latin typeface="黑体" panose="02010609060101010101" pitchFamily="49" charset="-122"/>
                <a:ea typeface="黑体" panose="02010609060101010101" pitchFamily="49" charset="-122"/>
              </a:rPr>
              <a:t>3-5</a:t>
            </a:r>
            <a:r>
              <a:rPr lang="zh-CN" altLang="en-US" sz="2000" dirty="0" smtClean="0">
                <a:solidFill>
                  <a:prstClr val="black"/>
                </a:solidFill>
                <a:latin typeface="黑体" panose="02010609060101010101" pitchFamily="49" charset="-122"/>
                <a:ea typeface="黑体" panose="02010609060101010101" pitchFamily="49" charset="-122"/>
              </a:rPr>
              <a:t>个关键词</a:t>
            </a:r>
            <a:r>
              <a:rPr lang="en-US" sz="2000" dirty="0" smtClean="0">
                <a:solidFill>
                  <a:prstClr val="black"/>
                </a:solidFill>
                <a:latin typeface="黑体" panose="02010609060101010101" pitchFamily="49" charset="-122"/>
                <a:ea typeface="黑体" panose="02010609060101010101" pitchFamily="49" charset="-122"/>
              </a:rPr>
              <a:t>     </a:t>
            </a:r>
            <a:endParaRPr sz="2400" dirty="0">
              <a:solidFill>
                <a:prstClr val="black"/>
              </a:solidFill>
              <a:latin typeface="隶书" panose="02010509060101010101" pitchFamily="49" charset="-122"/>
              <a:ea typeface="隶书" panose="02010509060101010101" pitchFamily="49" charset="-122"/>
            </a:endParaRPr>
          </a:p>
        </p:txBody>
      </p:sp>
      <p:sp>
        <p:nvSpPr>
          <p:cNvPr id="6" name="流程图: 过程 5"/>
          <p:cNvSpPr/>
          <p:nvPr/>
        </p:nvSpPr>
        <p:spPr>
          <a:xfrm>
            <a:off x="0" y="-11312"/>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85736" y="841276"/>
            <a:ext cx="8172528" cy="3785652"/>
          </a:xfrm>
          <a:prstGeom prst="rect">
            <a:avLst/>
          </a:prstGeom>
          <a:noFill/>
        </p:spPr>
        <p:txBody>
          <a:bodyPr wrap="square" rtlCol="0">
            <a:spAutoFit/>
          </a:bodyPr>
          <a:lstStyle/>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D.</a:t>
            </a:r>
            <a:r>
              <a:rPr lang="zh-CN" altLang="en-US" sz="2000" dirty="0" smtClean="0">
                <a:solidFill>
                  <a:srgbClr val="FF0000"/>
                </a:solidFill>
                <a:latin typeface="黑体" panose="02010609060101010101" pitchFamily="49" charset="-122"/>
                <a:ea typeface="黑体" panose="02010609060101010101" pitchFamily="49" charset="-122"/>
              </a:rPr>
              <a:t>前言：</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前言是社会实践报告的开头部分，对全文起总领和引导作用，向读者介绍</a:t>
            </a:r>
            <a:r>
              <a:rPr lang="zh-CN" altLang="en-US" sz="2000" dirty="0" smtClean="0">
                <a:solidFill>
                  <a:srgbClr val="FF0000"/>
                </a:solidFill>
                <a:latin typeface="黑体" panose="02010609060101010101" pitchFamily="49" charset="-122"/>
                <a:ea typeface="黑体" panose="02010609060101010101" pitchFamily="49" charset="-122"/>
              </a:rPr>
              <a:t>社会实践的背景、主旨、目的和方法，</a:t>
            </a:r>
            <a:r>
              <a:rPr lang="zh-CN" altLang="en-US" sz="2000" dirty="0" smtClean="0">
                <a:solidFill>
                  <a:prstClr val="black"/>
                </a:solidFill>
                <a:latin typeface="黑体" panose="02010609060101010101" pitchFamily="49" charset="-122"/>
                <a:ea typeface="黑体" panose="02010609060101010101" pitchFamily="49" charset="-122"/>
              </a:rPr>
              <a:t>为报告主体做好铺垫。</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sz="2000" dirty="0">
                <a:solidFill>
                  <a:prstClr val="black"/>
                </a:solidFill>
                <a:latin typeface="黑体" panose="02010609060101010101" pitchFamily="49" charset="-122"/>
                <a:ea typeface="黑体" panose="02010609060101010101" pitchFamily="49" charset="-122"/>
              </a:rPr>
              <a:t> </a:t>
            </a:r>
            <a:r>
              <a:rPr lang="en-US"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实践报告的前言要简明扼要，因此要认真推敲。</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E.</a:t>
            </a:r>
            <a:r>
              <a:rPr lang="zh-CN" altLang="en-US" sz="2000" dirty="0" smtClean="0">
                <a:solidFill>
                  <a:srgbClr val="FF0000"/>
                </a:solidFill>
                <a:latin typeface="黑体" panose="02010609060101010101" pitchFamily="49" charset="-122"/>
                <a:ea typeface="黑体" panose="02010609060101010101" pitchFamily="49" charset="-122"/>
              </a:rPr>
              <a:t>主体：</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sz="2000" dirty="0">
                <a:solidFill>
                  <a:prstClr val="black"/>
                </a:solidFill>
                <a:latin typeface="黑体" panose="02010609060101010101" pitchFamily="49" charset="-122"/>
                <a:ea typeface="黑体" panose="02010609060101010101" pitchFamily="49" charset="-122"/>
              </a:rPr>
              <a:t> </a:t>
            </a:r>
            <a:r>
              <a:rPr lang="en-US"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社会实践报告的正文，是整个报告的中心和主要</a:t>
            </a:r>
            <a:r>
              <a:rPr lang="zh-CN" altLang="en-US" sz="2000" dirty="0">
                <a:solidFill>
                  <a:prstClr val="black"/>
                </a:solidFill>
                <a:latin typeface="黑体" panose="02010609060101010101" pitchFamily="49" charset="-122"/>
                <a:ea typeface="黑体" panose="02010609060101010101" pitchFamily="49" charset="-122"/>
              </a:rPr>
              <a:t>部分。包括</a:t>
            </a:r>
            <a:r>
              <a:rPr lang="zh-CN" altLang="en-US" sz="2000" dirty="0">
                <a:solidFill>
                  <a:srgbClr val="FF0000"/>
                </a:solidFill>
                <a:latin typeface="黑体" panose="02010609060101010101" pitchFamily="49" charset="-122"/>
                <a:ea typeface="黑体" panose="02010609060101010101" pitchFamily="49" charset="-122"/>
              </a:rPr>
              <a:t>调查过程综述、调研内容、所采用的方法、发现的问题、结论、解决建议及</a:t>
            </a:r>
            <a:r>
              <a:rPr lang="zh-CN" altLang="en-US" sz="2000" dirty="0" smtClean="0">
                <a:solidFill>
                  <a:srgbClr val="FF0000"/>
                </a:solidFill>
                <a:latin typeface="黑体" panose="02010609060101010101" pitchFamily="49" charset="-122"/>
                <a:ea typeface="黑体" panose="02010609060101010101" pitchFamily="49" charset="-122"/>
              </a:rPr>
              <a:t>措施等。</a:t>
            </a:r>
            <a:r>
              <a:rPr lang="en-US" altLang="zh-CN" sz="2000" dirty="0">
                <a:solidFill>
                  <a:prstClr val="black"/>
                </a:solidFill>
                <a:latin typeface="黑体" panose="02010609060101010101" pitchFamily="49" charset="-122"/>
                <a:ea typeface="黑体" panose="02010609060101010101" pitchFamily="49" charset="-122"/>
              </a:rPr>
              <a:t>5000</a:t>
            </a:r>
            <a:r>
              <a:rPr lang="zh-CN" altLang="en-US" sz="2000" dirty="0" smtClean="0">
                <a:solidFill>
                  <a:prstClr val="black"/>
                </a:solidFill>
                <a:latin typeface="黑体" panose="02010609060101010101" pitchFamily="49" charset="-122"/>
                <a:ea typeface="黑体" panose="02010609060101010101" pitchFamily="49" charset="-122"/>
              </a:rPr>
              <a:t>字以上。</a:t>
            </a:r>
            <a:endParaRPr lang="en-US" altLang="zh-CN" sz="2000" dirty="0" smtClean="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43608" y="913284"/>
            <a:ext cx="6264696" cy="3323987"/>
          </a:xfrm>
          <a:prstGeom prst="rect">
            <a:avLst/>
          </a:prstGeom>
          <a:noFill/>
        </p:spPr>
        <p:txBody>
          <a:bodyPr wrap="square" rtlCol="0">
            <a:spAutoFit/>
          </a:bodyPr>
          <a:lstStyle/>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F.</a:t>
            </a:r>
            <a:r>
              <a:rPr lang="zh-CN" altLang="en-US" sz="2000" dirty="0" smtClean="0">
                <a:solidFill>
                  <a:srgbClr val="FF0000"/>
                </a:solidFill>
                <a:latin typeface="黑体" panose="02010609060101010101" pitchFamily="49" charset="-122"/>
                <a:ea typeface="黑体" panose="02010609060101010101" pitchFamily="49" charset="-122"/>
              </a:rPr>
              <a:t>结束语：</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sz="2000" dirty="0">
                <a:solidFill>
                  <a:prstClr val="black"/>
                </a:solidFill>
                <a:latin typeface="黑体" panose="02010609060101010101" pitchFamily="49" charset="-122"/>
                <a:ea typeface="黑体" panose="02010609060101010101" pitchFamily="49" charset="-122"/>
              </a:rPr>
              <a:t> </a:t>
            </a:r>
            <a:r>
              <a:rPr lang="en-US"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prstClr val="black"/>
                </a:solidFill>
                <a:latin typeface="黑体" panose="02010609060101010101" pitchFamily="49" charset="-122"/>
                <a:ea typeface="黑体" panose="02010609060101010101" pitchFamily="49" charset="-122"/>
              </a:rPr>
              <a:t>对主体部分内容进行概括升华。</a:t>
            </a:r>
            <a:endParaRPr lang="en-US" altLang="zh-CN" sz="2000"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altLang="zh-CN" sz="2000" dirty="0">
                <a:solidFill>
                  <a:prstClr val="black"/>
                </a:solidFill>
                <a:latin typeface="黑体" panose="02010609060101010101" pitchFamily="49" charset="-122"/>
                <a:ea typeface="黑体" panose="02010609060101010101" pitchFamily="49" charset="-122"/>
              </a:rPr>
              <a:t> </a:t>
            </a:r>
            <a:r>
              <a:rPr lang="en-US" altLang="zh-CN" sz="2000" dirty="0" smtClean="0">
                <a:solidFill>
                  <a:prstClr val="black"/>
                </a:solidFill>
                <a:latin typeface="黑体" panose="02010609060101010101" pitchFamily="49" charset="-122"/>
                <a:ea typeface="黑体" panose="02010609060101010101" pitchFamily="49" charset="-122"/>
              </a:rPr>
              <a:t>   </a:t>
            </a:r>
            <a:r>
              <a:rPr lang="zh-CN" altLang="en-US" sz="2000" dirty="0" smtClean="0">
                <a:solidFill>
                  <a:srgbClr val="FF0000"/>
                </a:solidFill>
                <a:latin typeface="黑体" panose="02010609060101010101" pitchFamily="49" charset="-122"/>
                <a:ea typeface="黑体" panose="02010609060101010101" pitchFamily="49" charset="-122"/>
              </a:rPr>
              <a:t>结束语作用：</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FF0000"/>
                </a:solidFill>
                <a:latin typeface="黑体" panose="02010609060101010101" pitchFamily="49" charset="-122"/>
                <a:ea typeface="黑体" panose="02010609060101010101" pitchFamily="49" charset="-122"/>
              </a:rPr>
              <a:t> </a:t>
            </a:r>
            <a:r>
              <a:rPr lang="en-US" altLang="zh-CN" sz="2000" dirty="0" smtClean="0">
                <a:solidFill>
                  <a:srgbClr val="FF0000"/>
                </a:solidFill>
                <a:latin typeface="黑体" panose="02010609060101010101" pitchFamily="49" charset="-122"/>
                <a:ea typeface="黑体" panose="02010609060101010101" pitchFamily="49" charset="-122"/>
              </a:rPr>
              <a:t>   a.</a:t>
            </a:r>
            <a:r>
              <a:rPr lang="zh-CN" altLang="en-US" sz="2000" dirty="0" smtClean="0">
                <a:solidFill>
                  <a:srgbClr val="FF0000"/>
                </a:solidFill>
                <a:latin typeface="黑体" panose="02010609060101010101" pitchFamily="49" charset="-122"/>
                <a:ea typeface="黑体" panose="02010609060101010101" pitchFamily="49" charset="-122"/>
              </a:rPr>
              <a:t>概括全文、深化主题；   </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FF0000"/>
                </a:solidFill>
                <a:latin typeface="黑体" panose="02010609060101010101" pitchFamily="49" charset="-122"/>
                <a:ea typeface="黑体" panose="02010609060101010101" pitchFamily="49" charset="-122"/>
              </a:rPr>
              <a:t> </a:t>
            </a:r>
            <a:r>
              <a:rPr lang="en-US" altLang="zh-CN" sz="2000" dirty="0" smtClean="0">
                <a:solidFill>
                  <a:srgbClr val="FF0000"/>
                </a:solidFill>
                <a:latin typeface="黑体" panose="02010609060101010101" pitchFamily="49" charset="-122"/>
                <a:ea typeface="黑体" panose="02010609060101010101" pitchFamily="49" charset="-122"/>
              </a:rPr>
              <a:t>   b.</a:t>
            </a:r>
            <a:r>
              <a:rPr lang="zh-CN" altLang="en-US" sz="2000" dirty="0" smtClean="0">
                <a:solidFill>
                  <a:srgbClr val="FF0000"/>
                </a:solidFill>
                <a:latin typeface="黑体" panose="02010609060101010101" pitchFamily="49" charset="-122"/>
                <a:ea typeface="黑体" panose="02010609060101010101" pitchFamily="49" charset="-122"/>
              </a:rPr>
              <a:t>说明矛盾、启发思考。</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G.</a:t>
            </a:r>
            <a:r>
              <a:rPr lang="zh-CN" altLang="en-US" sz="2000" dirty="0" smtClean="0">
                <a:solidFill>
                  <a:srgbClr val="FF0000"/>
                </a:solidFill>
                <a:latin typeface="黑体" panose="02010609060101010101" pitchFamily="49" charset="-122"/>
                <a:ea typeface="黑体" panose="02010609060101010101" pitchFamily="49" charset="-122"/>
              </a:rPr>
              <a:t>后记及附录。</a:t>
            </a:r>
            <a:endParaRPr lang="en-US" altLang="zh-CN" sz="2000" dirty="0" smtClean="0">
              <a:solidFill>
                <a:srgbClr val="FF0000"/>
              </a:solidFill>
              <a:latin typeface="黑体" panose="02010609060101010101" pitchFamily="49" charset="-122"/>
              <a:ea typeface="黑体" panose="02010609060101010101" pitchFamily="49" charset="-122"/>
            </a:endParaRPr>
          </a:p>
          <a:p>
            <a:pPr>
              <a:lnSpc>
                <a:spcPct val="150000"/>
              </a:lnSpc>
            </a:pPr>
            <a:r>
              <a:rPr lang="en-US" sz="2000" dirty="0" smtClean="0">
                <a:solidFill>
                  <a:srgbClr val="FF0000"/>
                </a:solidFill>
                <a:latin typeface="黑体" panose="02010609060101010101" pitchFamily="49" charset="-122"/>
                <a:ea typeface="黑体" panose="02010609060101010101" pitchFamily="49" charset="-122"/>
              </a:rPr>
              <a:t>H.</a:t>
            </a:r>
            <a:r>
              <a:rPr lang="zh-CN" altLang="en-US" sz="2000" dirty="0" smtClean="0">
                <a:solidFill>
                  <a:srgbClr val="FF0000"/>
                </a:solidFill>
                <a:latin typeface="黑体" panose="02010609060101010101" pitchFamily="49" charset="-122"/>
                <a:ea typeface="黑体" panose="02010609060101010101" pitchFamily="49" charset="-122"/>
              </a:rPr>
              <a:t>参考文献。</a:t>
            </a:r>
            <a:endParaRPr sz="2400" dirty="0">
              <a:solidFill>
                <a:srgbClr val="FF0000"/>
              </a:solidFill>
              <a:latin typeface="隶书" panose="02010509060101010101" pitchFamily="49" charset="-122"/>
              <a:ea typeface="隶书" panose="02010509060101010101" pitchFamily="49" charset="-122"/>
            </a:endParaRPr>
          </a:p>
        </p:txBody>
      </p:sp>
      <p:sp>
        <p:nvSpPr>
          <p:cNvPr id="6" name="流程图: 过程 5"/>
          <p:cNvSpPr/>
          <p:nvPr/>
        </p:nvSpPr>
        <p:spPr>
          <a:xfrm>
            <a:off x="0" y="3492"/>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38498" y="1103655"/>
            <a:ext cx="7063337" cy="3507740"/>
          </a:xfrm>
          <a:prstGeom prst="rect">
            <a:avLst/>
          </a:prstGeom>
          <a:noFill/>
        </p:spPr>
        <p:txBody>
          <a:bodyPr wrap="square" rtlCol="0">
            <a:spAutoFit/>
          </a:bodyPr>
          <a:lstStyle/>
          <a:p>
            <a:pPr>
              <a:lnSpc>
                <a:spcPct val="150000"/>
              </a:lnSpc>
            </a:pPr>
            <a:r>
              <a:rPr lang="zh-CN" altLang="en-US" sz="2400" kern="0" dirty="0">
                <a:solidFill>
                  <a:schemeClr val="tx1"/>
                </a:solidFill>
                <a:latin typeface="微软雅黑" panose="020B0503020204020204" pitchFamily="34" charset="-122"/>
                <a:ea typeface="微软雅黑" panose="020B0503020204020204" pitchFamily="34" charset="-122"/>
                <a:sym typeface="+mn-ea"/>
              </a:rPr>
              <a:t>（三）社会实践调查报告格式</a:t>
            </a:r>
            <a:endParaRPr lang="en-US" altLang="zh-CN" sz="2400" b="1" dirty="0" smtClean="0">
              <a:solidFill>
                <a:prstClr val="black"/>
              </a:solidFill>
              <a:latin typeface="黑体" panose="02010609060101010101" pitchFamily="49" charset="-122"/>
              <a:ea typeface="黑体" panose="02010609060101010101" pitchFamily="49" charset="-122"/>
            </a:endParaRPr>
          </a:p>
          <a:p>
            <a:pPr>
              <a:lnSpc>
                <a:spcPct val="150000"/>
              </a:lnSpc>
            </a:pPr>
            <a:r>
              <a:rPr lang="en-US" altLang="zh-CN" sz="2400" b="1" dirty="0" smtClean="0">
                <a:solidFill>
                  <a:prstClr val="black"/>
                </a:solidFill>
                <a:latin typeface="黑体" panose="02010609060101010101" pitchFamily="49" charset="-122"/>
                <a:ea typeface="黑体" panose="02010609060101010101" pitchFamily="49" charset="-122"/>
              </a:rPr>
              <a:t>1.</a:t>
            </a:r>
            <a:r>
              <a:rPr lang="zh-CN" altLang="en-US" sz="2400" b="1" dirty="0" smtClean="0">
                <a:solidFill>
                  <a:prstClr val="black"/>
                </a:solidFill>
                <a:latin typeface="黑体" panose="02010609060101010101" pitchFamily="49" charset="-122"/>
                <a:ea typeface="黑体" panose="02010609060101010101" pitchFamily="49" charset="-122"/>
              </a:rPr>
              <a:t>调查报告</a:t>
            </a:r>
            <a:r>
              <a:rPr lang="zh-CN" altLang="en-US" sz="2400" b="1" dirty="0" smtClean="0">
                <a:solidFill>
                  <a:srgbClr val="FF0000"/>
                </a:solidFill>
                <a:latin typeface="黑体" panose="02010609060101010101" pitchFamily="49" charset="-122"/>
                <a:ea typeface="黑体" panose="02010609060101010101" pitchFamily="49" charset="-122"/>
              </a:rPr>
              <a:t>封面</a:t>
            </a:r>
            <a:r>
              <a:rPr lang="zh-CN" altLang="en-US" sz="2400" b="1" dirty="0" smtClean="0">
                <a:solidFill>
                  <a:prstClr val="black"/>
                </a:solidFill>
                <a:latin typeface="黑体" panose="02010609060101010101" pitchFamily="49" charset="-122"/>
                <a:ea typeface="黑体" panose="02010609060101010101" pitchFamily="49" charset="-122"/>
              </a:rPr>
              <a:t>必填信息</a:t>
            </a:r>
            <a:endParaRPr lang="zh-CN" altLang="en-US" sz="2400" b="1" dirty="0" smtClean="0">
              <a:solidFill>
                <a:prstClr val="black"/>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    作品</a:t>
            </a:r>
            <a:r>
              <a:rPr lang="zh-CN" altLang="en-US" sz="2000" dirty="0">
                <a:solidFill>
                  <a:srgbClr val="FF0000"/>
                </a:solidFill>
                <a:latin typeface="黑体" panose="02010609060101010101" pitchFamily="49" charset="-122"/>
                <a:ea typeface="黑体" panose="02010609060101010101" pitchFamily="49" charset="-122"/>
              </a:rPr>
              <a:t>标题：</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    姓名（团队所有人员的名字）、学号、班号</a:t>
            </a:r>
            <a:endParaRPr lang="zh-CN" altLang="en-US" sz="2000" dirty="0" smtClean="0">
              <a:solidFill>
                <a:srgbClr val="FF0000"/>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    学院</a:t>
            </a:r>
            <a:r>
              <a:rPr lang="zh-CN" altLang="en-US" sz="2000" dirty="0">
                <a:solidFill>
                  <a:srgbClr val="FF0000"/>
                </a:solidFill>
                <a:latin typeface="黑体" panose="02010609060101010101" pitchFamily="49" charset="-122"/>
                <a:ea typeface="黑体" panose="02010609060101010101" pitchFamily="49" charset="-122"/>
              </a:rPr>
              <a:t>、专业</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    指导</a:t>
            </a:r>
            <a:r>
              <a:rPr lang="zh-CN" altLang="en-US" sz="2000" dirty="0">
                <a:solidFill>
                  <a:srgbClr val="FF0000"/>
                </a:solidFill>
                <a:latin typeface="黑体" panose="02010609060101010101" pitchFamily="49" charset="-122"/>
                <a:ea typeface="黑体" panose="02010609060101010101" pitchFamily="49" charset="-122"/>
              </a:rPr>
              <a:t>教师姓名</a:t>
            </a:r>
            <a:endParaRPr lang="zh-CN" altLang="en-US" sz="2000" dirty="0">
              <a:solidFill>
                <a:srgbClr val="FF0000"/>
              </a:solidFill>
              <a:latin typeface="黑体" panose="02010609060101010101" pitchFamily="49" charset="-122"/>
              <a:ea typeface="黑体" panose="02010609060101010101" pitchFamily="49" charset="-122"/>
            </a:endParaRPr>
          </a:p>
          <a:p>
            <a:pPr>
              <a:lnSpc>
                <a:spcPct val="150000"/>
              </a:lnSpc>
              <a:buFont typeface="Wingdings" panose="05000000000000000000" charset="0"/>
              <a:buChar char="Ø"/>
            </a:pPr>
            <a:r>
              <a:rPr lang="zh-CN" altLang="en-US" sz="2000" dirty="0" smtClean="0">
                <a:solidFill>
                  <a:srgbClr val="FF0000"/>
                </a:solidFill>
                <a:latin typeface="黑体" panose="02010609060101010101" pitchFamily="49" charset="-122"/>
                <a:ea typeface="黑体" panose="02010609060101010101" pitchFamily="49" charset="-122"/>
              </a:rPr>
              <a:t>    组长</a:t>
            </a:r>
            <a:r>
              <a:rPr lang="zh-CN" altLang="en-US" sz="2000" dirty="0">
                <a:solidFill>
                  <a:srgbClr val="FF0000"/>
                </a:solidFill>
                <a:latin typeface="黑体" panose="02010609060101010101" pitchFamily="49" charset="-122"/>
                <a:ea typeface="黑体" panose="02010609060101010101" pitchFamily="49" charset="-122"/>
              </a:rPr>
              <a:t>的联系方式：手机号</a:t>
            </a:r>
            <a:endParaRPr lang="zh-CN" altLang="en-US" sz="2000" dirty="0">
              <a:solidFill>
                <a:srgbClr val="FF0000"/>
              </a:solidFill>
              <a:latin typeface="黑体" panose="02010609060101010101" pitchFamily="49" charset="-122"/>
              <a:ea typeface="黑体" panose="02010609060101010101" pitchFamily="49" charset="-122"/>
            </a:endParaRPr>
          </a:p>
        </p:txBody>
      </p:sp>
      <p:sp>
        <p:nvSpPr>
          <p:cNvPr id="6" name="流程图: 过程 5"/>
          <p:cNvSpPr/>
          <p:nvPr/>
        </p:nvSpPr>
        <p:spPr>
          <a:xfrm>
            <a:off x="0" y="635"/>
            <a:ext cx="9144000" cy="599585"/>
          </a:xfrm>
          <a:prstGeom prst="flowChartProcess">
            <a:avLst/>
          </a:prstGeom>
          <a:solidFill>
            <a:srgbClr val="9A1721"/>
          </a:solidFill>
          <a:ln w="12700" cap="flat" cmpd="sng" algn="ctr">
            <a:noFill/>
            <a:prstDash val="solid"/>
            <a:miter lim="800000"/>
          </a:ln>
          <a:effectLst/>
        </p:spPr>
        <p:txBody>
          <a:bodyPr rtlCol="0" anchor="ctr"/>
          <a:lstStyle/>
          <a:p>
            <a:pPr lvl="0">
              <a:defRPr/>
            </a:pP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封面格式举例</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530678" y="808678"/>
            <a:ext cx="8082644" cy="4137025"/>
          </a:xfrm>
          <a:prstGeom prst="rect">
            <a:avLst/>
          </a:prstGeom>
          <a:noFill/>
        </p:spPr>
        <p:txBody>
          <a:bodyPr wrap="square" rtlCol="0">
            <a:spAutoFit/>
          </a:bodyPr>
          <a:lstStyle/>
          <a:p>
            <a:pPr marL="342900" lvl="0" indent="-342900" eaLnBrk="0" fontAlgn="base" hangingPunct="0">
              <a:lnSpc>
                <a:spcPct val="114000"/>
              </a:lnSpc>
              <a:spcBef>
                <a:spcPts val="600"/>
              </a:spcBef>
              <a:spcAft>
                <a:spcPct val="0"/>
              </a:spcAft>
              <a:buClr>
                <a:srgbClr val="A959A1"/>
              </a:buClr>
              <a:buFont typeface="Wingdings" panose="05000000000000000000" charset="0"/>
              <a:buChar char="Ø"/>
            </a:pPr>
            <a:r>
              <a:rPr lang="zh-CN" altLang="en-US" sz="2000" b="1" dirty="0">
                <a:solidFill>
                  <a:srgbClr val="FF0000"/>
                </a:solidFill>
                <a:latin typeface="微软雅黑" panose="020B0503020204020204" pitchFamily="34" charset="-122"/>
                <a:ea typeface="微软雅黑" panose="020B0503020204020204" pitchFamily="34" charset="-122"/>
              </a:rPr>
              <a:t>（页眉：华文行楷</a:t>
            </a:r>
            <a:r>
              <a:rPr lang="en-US" altLang="zh-CN" sz="2000" b="1" dirty="0">
                <a:solidFill>
                  <a:srgbClr val="FF0000"/>
                </a:solidFill>
                <a:latin typeface="微软雅黑" panose="020B0503020204020204" pitchFamily="34" charset="-122"/>
                <a:ea typeface="微软雅黑" panose="020B0503020204020204" pitchFamily="34" charset="-122"/>
              </a:rPr>
              <a:t>4</a:t>
            </a:r>
            <a:r>
              <a:rPr lang="zh-CN" altLang="en-US" sz="2000" b="1" dirty="0">
                <a:solidFill>
                  <a:srgbClr val="FF0000"/>
                </a:solidFill>
                <a:latin typeface="微软雅黑" panose="020B0503020204020204" pitchFamily="34" charset="-122"/>
                <a:ea typeface="微软雅黑" panose="020B0503020204020204" pitchFamily="34" charset="-122"/>
              </a:rPr>
              <a:t>号，居左</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a:t>
            </a:r>
            <a:r>
              <a:rPr lang="zh-CN" altLang="zh-CN" sz="2000" b="1" dirty="0">
                <a:solidFill>
                  <a:schemeClr val="tx1"/>
                </a:solidFill>
                <a:latin typeface="微软雅黑" panose="020B0503020204020204" pitchFamily="34" charset="-122"/>
                <a:ea typeface="微软雅黑" panose="020B0503020204020204" pitchFamily="34" charset="-122"/>
              </a:rPr>
              <a:t>北京理工大学</a:t>
            </a:r>
            <a:r>
              <a:rPr lang="en-US" altLang="zh-CN" sz="2000" b="1" dirty="0">
                <a:solidFill>
                  <a:schemeClr val="tx1"/>
                </a:solidFill>
                <a:latin typeface="微软雅黑" panose="020B0503020204020204" pitchFamily="34" charset="-122"/>
                <a:ea typeface="微软雅黑" panose="020B0503020204020204" pitchFamily="34" charset="-122"/>
              </a:rPr>
              <a:t>201x</a:t>
            </a:r>
            <a:r>
              <a:rPr lang="zh-CN" altLang="zh-CN" sz="2000" b="1" dirty="0">
                <a:solidFill>
                  <a:schemeClr val="tx1"/>
                </a:solidFill>
                <a:latin typeface="微软雅黑" panose="020B0503020204020204" pitchFamily="34" charset="-122"/>
                <a:ea typeface="微软雅黑" panose="020B0503020204020204" pitchFamily="34" charset="-122"/>
              </a:rPr>
              <a:t>级本科生思想政治理论课社会实践论文</a:t>
            </a:r>
            <a:endParaRPr lang="zh-CN" altLang="zh-CN"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ts val="600"/>
              </a:spcBef>
              <a:spcAft>
                <a:spcPct val="0"/>
              </a:spcAft>
              <a:buClr>
                <a:srgbClr val="A959A1"/>
              </a:buClr>
              <a:buFont typeface="Wingdings" panose="05000000000000000000" charset="0"/>
              <a:buChar char="Ø"/>
            </a:pPr>
            <a:r>
              <a:rPr lang="zh-CN"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标题，</a:t>
            </a:r>
            <a:r>
              <a:rPr lang="zh-CN" altLang="zh-CN" sz="2000" b="1" dirty="0">
                <a:solidFill>
                  <a:srgbClr val="FF0000"/>
                </a:solidFill>
                <a:latin typeface="微软雅黑" panose="020B0503020204020204" pitchFamily="34" charset="-122"/>
                <a:ea typeface="微软雅黑" panose="020B0503020204020204" pitchFamily="34" charset="-122"/>
              </a:rPr>
              <a:t>宋体二号加粗</a:t>
            </a:r>
            <a:r>
              <a:rPr lang="zh-CN" altLang="en-US" sz="2000" b="1" dirty="0">
                <a:solidFill>
                  <a:srgbClr val="FF0000"/>
                </a:solidFill>
                <a:latin typeface="微软雅黑" panose="020B0503020204020204" pitchFamily="34" charset="-122"/>
                <a:ea typeface="微软雅黑" panose="020B0503020204020204" pitchFamily="34" charset="-122"/>
              </a:rPr>
              <a:t>，居中</a:t>
            </a:r>
            <a:r>
              <a:rPr lang="zh-CN" altLang="zh-CN"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000066"/>
                </a:solidFill>
                <a:latin typeface="微软雅黑" panose="020B0503020204020204" pitchFamily="34" charset="-122"/>
                <a:ea typeface="微软雅黑" panose="020B0503020204020204" pitchFamily="34" charset="-122"/>
              </a:rPr>
              <a:t> </a:t>
            </a:r>
            <a:r>
              <a:rPr lang="zh-CN" altLang="zh-CN" sz="2000" b="1" dirty="0">
                <a:solidFill>
                  <a:schemeClr val="tx1"/>
                </a:solidFill>
                <a:latin typeface="微软雅黑" panose="020B0503020204020204" pitchFamily="34" charset="-122"/>
                <a:ea typeface="微软雅黑" panose="020B0503020204020204" pitchFamily="34" charset="-122"/>
              </a:rPr>
              <a:t>房山区周口店镇“</a:t>
            </a:r>
            <a:r>
              <a:rPr lang="en-US" altLang="zh-CN" sz="2000" b="1" dirty="0">
                <a:solidFill>
                  <a:schemeClr val="tx1"/>
                </a:solidFill>
                <a:latin typeface="微软雅黑" panose="020B0503020204020204" pitchFamily="34" charset="-122"/>
                <a:ea typeface="微软雅黑" panose="020B0503020204020204" pitchFamily="34" charset="-122"/>
              </a:rPr>
              <a:t>7.21</a:t>
            </a:r>
            <a:r>
              <a:rPr lang="zh-CN" altLang="zh-CN" sz="2000" b="1" dirty="0">
                <a:solidFill>
                  <a:schemeClr val="tx1"/>
                </a:solidFill>
                <a:latin typeface="微软雅黑" panose="020B0503020204020204" pitchFamily="34" charset="-122"/>
                <a:ea typeface="微软雅黑" panose="020B0503020204020204" pitchFamily="34" charset="-122"/>
              </a:rPr>
              <a:t>”暴雨灾害预防、救援与重建情况的调查</a:t>
            </a:r>
            <a:endParaRPr lang="en-US" altLang="zh-CN"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ts val="600"/>
              </a:spcBef>
              <a:spcAft>
                <a:spcPct val="0"/>
              </a:spcAft>
              <a:buClr>
                <a:srgbClr val="A959A1"/>
              </a:buClr>
              <a:buFont typeface="Wingdings" panose="05000000000000000000" charset="0"/>
              <a:buChar char="Ø"/>
            </a:pPr>
            <a:r>
              <a:rPr lang="zh-CN" altLang="en-US" sz="2000" b="1" dirty="0">
                <a:solidFill>
                  <a:srgbClr val="FF0000"/>
                </a:solidFill>
                <a:latin typeface="微软雅黑" panose="020B0503020204020204" pitchFamily="34" charset="-122"/>
                <a:ea typeface="微软雅黑" panose="020B0503020204020204" pitchFamily="34" charset="-122"/>
              </a:rPr>
              <a:t>（作者、学院、指导教师，</a:t>
            </a:r>
            <a:r>
              <a:rPr lang="zh-CN" altLang="zh-CN" sz="2000" b="1" dirty="0">
                <a:solidFill>
                  <a:srgbClr val="FF0000"/>
                </a:solidFill>
                <a:latin typeface="微软雅黑" panose="020B0503020204020204" pitchFamily="34" charset="-122"/>
                <a:ea typeface="微软雅黑" panose="020B0503020204020204" pitchFamily="34" charset="-122"/>
              </a:rPr>
              <a:t>楷体三号加粗</a:t>
            </a:r>
            <a:r>
              <a:rPr lang="zh-CN" altLang="en-US" sz="2000" b="1" dirty="0">
                <a:solidFill>
                  <a:srgbClr val="FF0000"/>
                </a:solidFill>
                <a:latin typeface="微软雅黑" panose="020B0503020204020204" pitchFamily="34" charset="-122"/>
                <a:ea typeface="微软雅黑" panose="020B0503020204020204" pitchFamily="34" charset="-122"/>
              </a:rPr>
              <a:t>，居中）</a:t>
            </a:r>
            <a:endParaRPr lang="zh-CN" altLang="zh-CN" sz="2000" b="1" dirty="0">
              <a:solidFill>
                <a:srgbClr val="FF0000"/>
              </a:solidFill>
              <a:latin typeface="微软雅黑" panose="020B0503020204020204" pitchFamily="34" charset="-122"/>
              <a:ea typeface="微软雅黑" panose="020B0503020204020204" pitchFamily="34" charset="-122"/>
            </a:endParaRPr>
          </a:p>
          <a:p>
            <a:pPr lvl="0" eaLnBrk="0" fontAlgn="base" hangingPunct="0">
              <a:lnSpc>
                <a:spcPct val="114000"/>
              </a:lnSpc>
              <a:spcBef>
                <a:spcPts val="600"/>
              </a:spcBef>
              <a:spcAft>
                <a:spcPct val="0"/>
              </a:spcAft>
              <a:buClr>
                <a:srgbClr val="A959A1"/>
              </a:buClr>
            </a:pPr>
            <a:r>
              <a:rPr lang="zh-CN" altLang="zh-CN" sz="2000" b="1" dirty="0">
                <a:solidFill>
                  <a:schemeClr val="tx1"/>
                </a:solidFill>
                <a:latin typeface="微软雅黑" panose="020B0503020204020204" pitchFamily="34" charset="-122"/>
                <a:ea typeface="微软雅黑" panose="020B0503020204020204" pitchFamily="34" charset="-122"/>
              </a:rPr>
              <a:t>作</a:t>
            </a:r>
            <a:r>
              <a:rPr lang="en-US" altLang="zh-CN" sz="2000" b="1" dirty="0">
                <a:solidFill>
                  <a:schemeClr val="tx1"/>
                </a:solidFill>
                <a:latin typeface="微软雅黑" panose="020B0503020204020204" pitchFamily="34" charset="-122"/>
                <a:ea typeface="微软雅黑" panose="020B0503020204020204" pitchFamily="34" charset="-122"/>
              </a:rPr>
              <a:t>    </a:t>
            </a:r>
            <a:r>
              <a:rPr lang="zh-CN" altLang="zh-CN" sz="2000" b="1" dirty="0">
                <a:solidFill>
                  <a:schemeClr val="tx1"/>
                </a:solidFill>
                <a:latin typeface="微软雅黑" panose="020B0503020204020204" pitchFamily="34" charset="-122"/>
                <a:ea typeface="微软雅黑" panose="020B0503020204020204" pitchFamily="34" charset="-122"/>
              </a:rPr>
              <a:t>者：</a:t>
            </a:r>
            <a:r>
              <a:rPr lang="en-US" altLang="zh-CN" sz="2000" b="1" dirty="0">
                <a:solidFill>
                  <a:schemeClr val="tx1"/>
                </a:solidFill>
                <a:latin typeface="微软雅黑" panose="020B0503020204020204" pitchFamily="34" charset="-122"/>
                <a:ea typeface="微软雅黑" panose="020B0503020204020204" pitchFamily="34" charset="-122"/>
              </a:rPr>
              <a:t>  </a:t>
            </a:r>
            <a:r>
              <a:rPr lang="zh-CN" altLang="zh-CN" sz="2000" b="1" dirty="0" smtClean="0">
                <a:solidFill>
                  <a:schemeClr val="tx1"/>
                </a:solidFill>
                <a:latin typeface="微软雅黑" panose="020B0503020204020204" pitchFamily="34" charset="-122"/>
                <a:ea typeface="微软雅黑" panose="020B0503020204020204" pitchFamily="34" charset="-122"/>
              </a:rPr>
              <a:t>周</a:t>
            </a:r>
            <a:r>
              <a:rPr lang="en-US" altLang="zh-CN" sz="2000" b="1" dirty="0" smtClean="0">
                <a:solidFill>
                  <a:schemeClr val="tx1"/>
                </a:solidFill>
                <a:latin typeface="微软雅黑" panose="020B0503020204020204" pitchFamily="34" charset="-122"/>
                <a:ea typeface="微软雅黑" panose="020B0503020204020204" pitchFamily="34" charset="-122"/>
              </a:rPr>
              <a:t>xx</a:t>
            </a:r>
            <a:r>
              <a:rPr lang="zh-CN" altLang="zh-CN" sz="2000" b="1" dirty="0" smtClean="0">
                <a:solidFill>
                  <a:schemeClr val="tx1"/>
                </a:solidFill>
                <a:latin typeface="微软雅黑" panose="020B0503020204020204" pitchFamily="34" charset="-122"/>
                <a:ea typeface="微软雅黑" panose="020B0503020204020204" pitchFamily="34" charset="-122"/>
              </a:rPr>
              <a:t>（</a:t>
            </a:r>
            <a:r>
              <a:rPr lang="zh-CN" altLang="zh-CN" sz="2000" b="1" dirty="0">
                <a:solidFill>
                  <a:schemeClr val="tx1"/>
                </a:solidFill>
                <a:latin typeface="微软雅黑" panose="020B0503020204020204" pitchFamily="34" charset="-122"/>
                <a:ea typeface="微软雅黑" panose="020B0503020204020204" pitchFamily="34" charset="-122"/>
              </a:rPr>
              <a:t>学号）</a:t>
            </a:r>
            <a:r>
              <a:rPr lang="en-US" altLang="zh-CN" sz="2000" b="1" dirty="0">
                <a:solidFill>
                  <a:schemeClr val="tx1"/>
                </a:solidFill>
                <a:latin typeface="微软雅黑" panose="020B0503020204020204" pitchFamily="34" charset="-122"/>
                <a:ea typeface="微软雅黑" panose="020B0503020204020204" pitchFamily="34" charset="-122"/>
              </a:rPr>
              <a:t>  </a:t>
            </a:r>
            <a:r>
              <a:rPr lang="en-US" altLang="zh-CN" sz="2000" b="1" dirty="0" smtClean="0">
                <a:solidFill>
                  <a:schemeClr val="tx1"/>
                </a:solidFill>
                <a:latin typeface="微软雅黑" panose="020B0503020204020204" pitchFamily="34" charset="-122"/>
                <a:ea typeface="微软雅黑" panose="020B0503020204020204" pitchFamily="34" charset="-122"/>
              </a:rPr>
              <a:t>  </a:t>
            </a:r>
            <a:r>
              <a:rPr lang="zh-CN" altLang="en-US" sz="2000" b="1" dirty="0" smtClean="0">
                <a:solidFill>
                  <a:schemeClr val="tx1"/>
                </a:solidFill>
                <a:latin typeface="微软雅黑" panose="020B0503020204020204" pitchFamily="34" charset="-122"/>
                <a:ea typeface="微软雅黑" panose="020B0503020204020204" pitchFamily="34" charset="-122"/>
              </a:rPr>
              <a:t>孙</a:t>
            </a:r>
            <a:r>
              <a:rPr lang="en-US" altLang="zh-CN" sz="2000" b="1" dirty="0" smtClean="0">
                <a:solidFill>
                  <a:schemeClr val="tx1"/>
                </a:solidFill>
                <a:latin typeface="微软雅黑" panose="020B0503020204020204" pitchFamily="34" charset="-122"/>
                <a:ea typeface="微软雅黑" panose="020B0503020204020204" pitchFamily="34" charset="-122"/>
              </a:rPr>
              <a:t>xx</a:t>
            </a:r>
            <a:r>
              <a:rPr lang="zh-CN" altLang="zh-CN" sz="2000" b="1" dirty="0" smtClean="0">
                <a:solidFill>
                  <a:schemeClr val="tx1"/>
                </a:solidFill>
                <a:latin typeface="微软雅黑" panose="020B0503020204020204" pitchFamily="34" charset="-122"/>
                <a:ea typeface="微软雅黑" panose="020B0503020204020204" pitchFamily="34" charset="-122"/>
              </a:rPr>
              <a:t>（</a:t>
            </a:r>
            <a:r>
              <a:rPr lang="zh-CN" altLang="zh-CN" sz="2000" b="1" dirty="0">
                <a:solidFill>
                  <a:schemeClr val="tx1"/>
                </a:solidFill>
                <a:latin typeface="微软雅黑" panose="020B0503020204020204" pitchFamily="34" charset="-122"/>
                <a:ea typeface="微软雅黑" panose="020B0503020204020204" pitchFamily="34" charset="-122"/>
              </a:rPr>
              <a:t>学号）</a:t>
            </a:r>
            <a:r>
              <a:rPr lang="en-US" altLang="zh-CN" sz="2000" b="1" dirty="0">
                <a:solidFill>
                  <a:schemeClr val="tx1"/>
                </a:solidFill>
                <a:latin typeface="微软雅黑" panose="020B0503020204020204" pitchFamily="34" charset="-122"/>
                <a:ea typeface="微软雅黑" panose="020B0503020204020204" pitchFamily="34" charset="-122"/>
              </a:rPr>
              <a:t>  </a:t>
            </a:r>
            <a:endParaRPr lang="zh-CN" altLang="zh-CN" sz="2000" b="1" dirty="0">
              <a:solidFill>
                <a:schemeClr val="tx1"/>
              </a:solidFill>
              <a:latin typeface="微软雅黑" panose="020B0503020204020204" pitchFamily="34" charset="-122"/>
              <a:ea typeface="微软雅黑" panose="020B0503020204020204" pitchFamily="34" charset="-122"/>
            </a:endParaRPr>
          </a:p>
          <a:p>
            <a:pPr lvl="0" eaLnBrk="0" fontAlgn="base" hangingPunct="0">
              <a:lnSpc>
                <a:spcPct val="114000"/>
              </a:lnSpc>
              <a:spcBef>
                <a:spcPts val="600"/>
              </a:spcBef>
              <a:spcAft>
                <a:spcPct val="0"/>
              </a:spcAft>
              <a:buClr>
                <a:srgbClr val="A959A1"/>
              </a:buClr>
            </a:pPr>
            <a:r>
              <a:rPr lang="zh-CN" altLang="en-US" sz="2000" b="1" dirty="0" smtClean="0">
                <a:solidFill>
                  <a:schemeClr val="tx1"/>
                </a:solidFill>
                <a:latin typeface="微软雅黑" panose="020B0503020204020204" pitchFamily="34" charset="-122"/>
                <a:ea typeface="微软雅黑" panose="020B0503020204020204" pitchFamily="34" charset="-122"/>
              </a:rPr>
              <a:t>组    </a:t>
            </a:r>
            <a:r>
              <a:rPr lang="zh-CN" altLang="en-US" sz="2000" b="1" dirty="0">
                <a:solidFill>
                  <a:schemeClr val="tx1"/>
                </a:solidFill>
                <a:latin typeface="微软雅黑" panose="020B0503020204020204" pitchFamily="34" charset="-122"/>
                <a:ea typeface="微软雅黑" panose="020B0503020204020204" pitchFamily="34" charset="-122"/>
              </a:rPr>
              <a:t>长：姓名、学号、手机号</a:t>
            </a:r>
            <a:r>
              <a:rPr lang="en-US" altLang="zh-CN" sz="2000" b="1" dirty="0">
                <a:solidFill>
                  <a:schemeClr val="tx1"/>
                </a:solidFill>
                <a:latin typeface="微软雅黑" panose="020B0503020204020204" pitchFamily="34" charset="-122"/>
                <a:ea typeface="微软雅黑" panose="020B0503020204020204" pitchFamily="34" charset="-122"/>
              </a:rPr>
              <a:t> </a:t>
            </a:r>
            <a:endParaRPr lang="zh-CN" altLang="zh-CN" sz="2000" b="1" dirty="0">
              <a:solidFill>
                <a:schemeClr val="tx1"/>
              </a:solidFill>
              <a:latin typeface="微软雅黑" panose="020B0503020204020204" pitchFamily="34" charset="-122"/>
              <a:ea typeface="微软雅黑" panose="020B0503020204020204" pitchFamily="34" charset="-122"/>
            </a:endParaRPr>
          </a:p>
          <a:p>
            <a:pPr lvl="0" eaLnBrk="0" fontAlgn="base" hangingPunct="0">
              <a:lnSpc>
                <a:spcPct val="114000"/>
              </a:lnSpc>
              <a:spcBef>
                <a:spcPts val="600"/>
              </a:spcBef>
              <a:spcAft>
                <a:spcPct val="0"/>
              </a:spcAft>
              <a:buClr>
                <a:srgbClr val="A959A1"/>
              </a:buClr>
            </a:pPr>
            <a:r>
              <a:rPr lang="zh-CN" altLang="zh-CN" sz="2000" b="1" dirty="0">
                <a:solidFill>
                  <a:schemeClr val="tx1"/>
                </a:solidFill>
                <a:latin typeface="微软雅黑" panose="020B0503020204020204" pitchFamily="34" charset="-122"/>
                <a:ea typeface="微软雅黑" panose="020B0503020204020204" pitchFamily="34" charset="-122"/>
              </a:rPr>
              <a:t>所在学院：</a:t>
            </a:r>
            <a:endParaRPr lang="zh-CN" altLang="zh-CN" sz="2000" b="1" dirty="0">
              <a:solidFill>
                <a:schemeClr val="tx1"/>
              </a:solidFill>
              <a:latin typeface="微软雅黑" panose="020B0503020204020204" pitchFamily="34" charset="-122"/>
              <a:ea typeface="微软雅黑" panose="020B0503020204020204" pitchFamily="34" charset="-122"/>
            </a:endParaRPr>
          </a:p>
          <a:p>
            <a:pPr lvl="0" eaLnBrk="0" fontAlgn="base" hangingPunct="0">
              <a:lnSpc>
                <a:spcPct val="114000"/>
              </a:lnSpc>
              <a:spcBef>
                <a:spcPts val="600"/>
              </a:spcBef>
              <a:spcAft>
                <a:spcPct val="0"/>
              </a:spcAft>
              <a:buClr>
                <a:srgbClr val="A959A1"/>
              </a:buClr>
            </a:pPr>
            <a:r>
              <a:rPr lang="zh-CN" altLang="zh-CN" sz="2000" b="1" dirty="0">
                <a:solidFill>
                  <a:schemeClr val="tx1"/>
                </a:solidFill>
                <a:latin typeface="微软雅黑" panose="020B0503020204020204" pitchFamily="34" charset="-122"/>
                <a:ea typeface="微软雅黑" panose="020B0503020204020204" pitchFamily="34" charset="-122"/>
              </a:rPr>
              <a:t>指导教师：</a:t>
            </a:r>
            <a:r>
              <a:rPr lang="en-US" altLang="zh-CN" sz="2000" b="1" dirty="0">
                <a:solidFill>
                  <a:srgbClr val="000066"/>
                </a:solidFill>
                <a:latin typeface="微软雅黑" panose="020B0503020204020204" pitchFamily="34" charset="-122"/>
                <a:ea typeface="微软雅黑" panose="020B0503020204020204" pitchFamily="34" charset="-122"/>
              </a:rPr>
              <a:t> </a:t>
            </a:r>
            <a:endParaRPr lang="en-US" altLang="zh-CN"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ts val="600"/>
              </a:spcBef>
              <a:spcAft>
                <a:spcPct val="0"/>
              </a:spcAft>
              <a:buClr>
                <a:srgbClr val="A959A1"/>
              </a:buClr>
              <a:buFont typeface="Wingdings" panose="05000000000000000000" charset="0"/>
              <a:buChar char="Ø"/>
            </a:pPr>
            <a:r>
              <a:rPr lang="zh-CN" altLang="en-US" sz="2000" b="1" dirty="0">
                <a:solidFill>
                  <a:srgbClr val="FF0000"/>
                </a:solidFill>
                <a:latin typeface="微软雅黑" panose="020B0503020204020204" pitchFamily="34" charset="-122"/>
                <a:ea typeface="微软雅黑" panose="020B0503020204020204" pitchFamily="34" charset="-122"/>
              </a:rPr>
              <a:t>（时间：</a:t>
            </a:r>
            <a:r>
              <a:rPr lang="zh-CN" altLang="zh-CN" sz="2000" b="1" dirty="0">
                <a:solidFill>
                  <a:srgbClr val="FF0000"/>
                </a:solidFill>
                <a:latin typeface="微软雅黑" panose="020B0503020204020204" pitchFamily="34" charset="-122"/>
                <a:ea typeface="微软雅黑" panose="020B0503020204020204" pitchFamily="34" charset="-122"/>
              </a:rPr>
              <a:t>宋体三号</a:t>
            </a:r>
            <a:r>
              <a:rPr lang="zh-CN" altLang="en-US" sz="2000" b="1" dirty="0">
                <a:solidFill>
                  <a:srgbClr val="FF0000"/>
                </a:solidFill>
                <a:latin typeface="微软雅黑" panose="020B0503020204020204" pitchFamily="34" charset="-122"/>
                <a:ea typeface="微软雅黑" panose="020B0503020204020204" pitchFamily="34" charset="-122"/>
              </a:rPr>
              <a:t>，居中，页底）</a:t>
            </a:r>
            <a:r>
              <a:rPr lang="en-US" altLang="zh-CN" sz="2000" b="1" dirty="0">
                <a:solidFill>
                  <a:schemeClr val="tx1"/>
                </a:solidFill>
                <a:latin typeface="微软雅黑" panose="020B0503020204020204" pitchFamily="34" charset="-122"/>
                <a:ea typeface="微软雅黑" panose="020B0503020204020204" pitchFamily="34" charset="-122"/>
              </a:rPr>
              <a:t>201x</a:t>
            </a:r>
            <a:r>
              <a:rPr lang="zh-CN" altLang="zh-CN" sz="2000" b="1" dirty="0">
                <a:solidFill>
                  <a:schemeClr val="tx1"/>
                </a:solidFill>
                <a:latin typeface="微软雅黑" panose="020B0503020204020204" pitchFamily="34" charset="-122"/>
                <a:ea typeface="微软雅黑" panose="020B0503020204020204" pitchFamily="34" charset="-122"/>
              </a:rPr>
              <a:t>年</a:t>
            </a:r>
            <a:r>
              <a:rPr lang="en-US" altLang="zh-CN" sz="2000" b="1" dirty="0">
                <a:solidFill>
                  <a:schemeClr val="tx1"/>
                </a:solidFill>
                <a:latin typeface="微软雅黑" panose="020B0503020204020204" pitchFamily="34" charset="-122"/>
                <a:ea typeface="微软雅黑" panose="020B0503020204020204" pitchFamily="34" charset="-122"/>
              </a:rPr>
              <a:t>x</a:t>
            </a:r>
            <a:r>
              <a:rPr lang="zh-CN" altLang="zh-CN" sz="2000" b="1" dirty="0">
                <a:solidFill>
                  <a:schemeClr val="tx1"/>
                </a:solidFill>
                <a:latin typeface="微软雅黑" panose="020B0503020204020204" pitchFamily="34" charset="-122"/>
                <a:ea typeface="微软雅黑" panose="020B0503020204020204" pitchFamily="34" charset="-122"/>
              </a:rPr>
              <a:t>月</a:t>
            </a:r>
            <a:r>
              <a:rPr lang="en-US" altLang="zh-CN" sz="2000" b="1" dirty="0">
                <a:solidFill>
                  <a:schemeClr val="tx1"/>
                </a:solidFill>
                <a:latin typeface="微软雅黑" panose="020B0503020204020204" pitchFamily="34" charset="-122"/>
                <a:ea typeface="微软雅黑" panose="020B0503020204020204" pitchFamily="34" charset="-122"/>
              </a:rPr>
              <a:t>x</a:t>
            </a:r>
            <a:r>
              <a:rPr lang="zh-CN" altLang="zh-CN" sz="2000" b="1" dirty="0">
                <a:solidFill>
                  <a:schemeClr val="tx1"/>
                </a:solidFill>
                <a:latin typeface="微软雅黑" panose="020B0503020204020204" pitchFamily="34" charset="-122"/>
                <a:ea typeface="微软雅黑" panose="020B0503020204020204" pitchFamily="34" charset="-122"/>
              </a:rPr>
              <a:t>日</a:t>
            </a:r>
            <a:endParaRPr lang="zh-CN" altLang="zh-CN" sz="2000" b="1" dirty="0">
              <a:solidFill>
                <a:schemeClr val="tx1"/>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642769" y="72453"/>
            <a:ext cx="5481806" cy="461665"/>
          </a:xfrm>
          <a:prstGeom prst="rect">
            <a:avLst/>
          </a:prstGeom>
          <a:noFill/>
        </p:spPr>
        <p:txBody>
          <a:bodyPr wrap="square" rtlCol="0">
            <a:spAutoFit/>
          </a:bodyPr>
          <a:lstStyle/>
          <a:p>
            <a:pPr lvl="0"/>
            <a:r>
              <a:rPr lang="zh-CN" altLang="en-US" sz="2400" b="1" kern="0" dirty="0">
                <a:solidFill>
                  <a:prstClr val="white"/>
                </a:solidFill>
                <a:latin typeface="微软雅黑" panose="020B0503020204020204" pitchFamily="34" charset="-122"/>
                <a:ea typeface="微软雅黑" panose="020B0503020204020204" pitchFamily="34" charset="-122"/>
              </a:rPr>
              <a:t>封面格式举例</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正文排版格式</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395789" y="599750"/>
            <a:ext cx="8928991" cy="4634865"/>
          </a:xfrm>
          <a:prstGeom prst="rect">
            <a:avLst/>
          </a:prstGeom>
          <a:noFill/>
        </p:spPr>
        <p:txBody>
          <a:bodyPr wrap="square" rtlCol="0">
            <a:spAutoFit/>
          </a:bodyPr>
          <a:lstStyle/>
          <a:p>
            <a:pPr lvl="0" indent="0" eaLnBrk="0" fontAlgn="base" hangingPunct="0">
              <a:lnSpc>
                <a:spcPct val="114000"/>
              </a:lnSpc>
              <a:spcBef>
                <a:spcPct val="20000"/>
              </a:spcBef>
              <a:spcAft>
                <a:spcPct val="0"/>
              </a:spcAft>
              <a:buClr>
                <a:srgbClr val="A959A1"/>
              </a:buClr>
              <a:buFont typeface="Wingdings" panose="05000000000000000000" pitchFamily="2" charset="2"/>
              <a:buNone/>
            </a:pPr>
            <a:r>
              <a:rPr lang="en-US" altLang="zh-CN" sz="2400" b="1" kern="0" dirty="0" smtClean="0">
                <a:solidFill>
                  <a:schemeClr val="tx1"/>
                </a:solidFill>
                <a:latin typeface="微软雅黑" panose="020B0503020204020204" pitchFamily="34" charset="-122"/>
                <a:ea typeface="微软雅黑" panose="020B0503020204020204" pitchFamily="34" charset="-122"/>
                <a:sym typeface="+mn-ea"/>
              </a:rPr>
              <a:t>2.</a:t>
            </a:r>
            <a:r>
              <a:rPr lang="zh-CN" altLang="en-US" sz="2400" b="1" kern="0" dirty="0" smtClean="0">
                <a:solidFill>
                  <a:schemeClr val="tx1"/>
                </a:solidFill>
                <a:latin typeface="微软雅黑" panose="020B0503020204020204" pitchFamily="34" charset="-122"/>
                <a:ea typeface="微软雅黑" panose="020B0503020204020204" pitchFamily="34" charset="-122"/>
                <a:sym typeface="+mn-ea"/>
              </a:rPr>
              <a:t>正文</a:t>
            </a:r>
            <a:r>
              <a:rPr lang="zh-CN" altLang="en-US" sz="2400" b="1" kern="0" dirty="0">
                <a:solidFill>
                  <a:schemeClr val="tx1"/>
                </a:solidFill>
                <a:latin typeface="微软雅黑" panose="020B0503020204020204" pitchFamily="34" charset="-122"/>
                <a:ea typeface="微软雅黑" panose="020B0503020204020204" pitchFamily="34" charset="-122"/>
                <a:sym typeface="+mn-ea"/>
              </a:rPr>
              <a:t>排版格式</a:t>
            </a:r>
            <a:endParaRPr lang="en-US" altLang="zh-CN"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1</a:t>
            </a:r>
            <a:r>
              <a:rPr lang="zh-CN" altLang="en-US" sz="2000" b="1" dirty="0">
                <a:solidFill>
                  <a:srgbClr val="FF0000"/>
                </a:solidFill>
                <a:latin typeface="微软雅黑" panose="020B0503020204020204" pitchFamily="34" charset="-122"/>
                <a:ea typeface="微软雅黑" panose="020B0503020204020204" pitchFamily="34" charset="-122"/>
              </a:rPr>
              <a:t>）题目：</a:t>
            </a:r>
            <a:r>
              <a:rPr lang="zh-CN" altLang="en-US" sz="2000" b="1" dirty="0">
                <a:solidFill>
                  <a:schemeClr val="tx1"/>
                </a:solidFill>
                <a:latin typeface="微软雅黑" panose="020B0503020204020204" pitchFamily="34" charset="-122"/>
                <a:ea typeface="微软雅黑" panose="020B0503020204020204" pitchFamily="34" charset="-122"/>
              </a:rPr>
              <a:t>黑体				小二号</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2</a:t>
            </a:r>
            <a:r>
              <a:rPr lang="zh-CN" altLang="en-US" sz="2000" b="1" dirty="0">
                <a:solidFill>
                  <a:srgbClr val="FF0000"/>
                </a:solidFill>
                <a:latin typeface="微软雅黑" panose="020B0503020204020204" pitchFamily="34" charset="-122"/>
                <a:ea typeface="微软雅黑" panose="020B0503020204020204" pitchFamily="34" charset="-122"/>
              </a:rPr>
              <a:t>）单位、作者：</a:t>
            </a:r>
            <a:r>
              <a:rPr lang="zh-CN" altLang="en-US" sz="2000" b="1" dirty="0">
                <a:solidFill>
                  <a:schemeClr val="tx1"/>
                </a:solidFill>
                <a:latin typeface="微软雅黑" panose="020B0503020204020204" pitchFamily="34" charset="-122"/>
                <a:ea typeface="微软雅黑" panose="020B0503020204020204" pitchFamily="34" charset="-122"/>
              </a:rPr>
              <a:t>宋体		           五号  加黑</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3</a:t>
            </a:r>
            <a:r>
              <a:rPr lang="zh-CN" altLang="en-US" sz="2000" b="1" dirty="0">
                <a:solidFill>
                  <a:srgbClr val="FF0000"/>
                </a:solidFill>
                <a:latin typeface="微软雅黑" panose="020B0503020204020204" pitchFamily="34" charset="-122"/>
                <a:ea typeface="微软雅黑" panose="020B0503020204020204" pitchFamily="34" charset="-122"/>
              </a:rPr>
              <a:t>） </a:t>
            </a:r>
            <a:r>
              <a:rPr lang="zh-CN" altLang="en-US" sz="2000" b="1" dirty="0">
                <a:solidFill>
                  <a:srgbClr val="FF0000"/>
                </a:solidFill>
                <a:latin typeface="微软雅黑" panose="020B0503020204020204" pitchFamily="34" charset="-122"/>
                <a:ea typeface="微软雅黑" panose="020B0503020204020204" pitchFamily="34" charset="-122"/>
              </a:rPr>
              <a:t>摘要（</a:t>
            </a:r>
            <a:r>
              <a:rPr lang="en-US" altLang="zh-CN" sz="2000" b="1" dirty="0">
                <a:solidFill>
                  <a:srgbClr val="FF0000"/>
                </a:solidFill>
                <a:latin typeface="微软雅黑" panose="020B0503020204020204" pitchFamily="34" charset="-122"/>
                <a:ea typeface="微软雅黑" panose="020B0503020204020204" pitchFamily="34" charset="-122"/>
              </a:rPr>
              <a:t>500</a:t>
            </a:r>
            <a:r>
              <a:rPr lang="zh-CN" altLang="en-US" sz="2000" b="1" dirty="0">
                <a:solidFill>
                  <a:srgbClr val="FF0000"/>
                </a:solidFill>
                <a:latin typeface="微软雅黑" panose="020B0503020204020204" pitchFamily="34" charset="-122"/>
                <a:ea typeface="微软雅黑" panose="020B0503020204020204" pitchFamily="34" charset="-122"/>
              </a:rPr>
              <a:t>字以内）、关键词（</a:t>
            </a:r>
            <a:r>
              <a:rPr lang="en-US" altLang="zh-CN" sz="2000" b="1" dirty="0">
                <a:solidFill>
                  <a:srgbClr val="FF0000"/>
                </a:solidFill>
                <a:latin typeface="微软雅黑" panose="020B0503020204020204" pitchFamily="34" charset="-122"/>
                <a:ea typeface="微软雅黑" panose="020B0503020204020204" pitchFamily="34" charset="-122"/>
              </a:rPr>
              <a:t>3-5</a:t>
            </a:r>
            <a:r>
              <a:rPr lang="zh-CN" altLang="en-US" sz="2000" b="1" dirty="0">
                <a:solidFill>
                  <a:srgbClr val="FF0000"/>
                </a:solidFill>
                <a:latin typeface="微软雅黑" panose="020B0503020204020204" pitchFamily="34" charset="-122"/>
                <a:ea typeface="微软雅黑" panose="020B0503020204020204" pitchFamily="34" charset="-122"/>
              </a:rPr>
              <a:t>个）：</a:t>
            </a:r>
            <a:r>
              <a:rPr lang="zh-CN" altLang="en-US" sz="2000" b="1" dirty="0">
                <a:solidFill>
                  <a:schemeClr val="tx1"/>
                </a:solidFill>
                <a:latin typeface="微软雅黑" panose="020B0503020204020204" pitchFamily="34" charset="-122"/>
                <a:ea typeface="微软雅黑" panose="020B0503020204020204" pitchFamily="34" charset="-122"/>
              </a:rPr>
              <a:t>仿宋体  小四</a:t>
            </a:r>
            <a:endParaRPr lang="zh-CN" altLang="en-US"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4</a:t>
            </a:r>
            <a:r>
              <a:rPr lang="zh-CN" altLang="en-US" sz="2000" b="1" dirty="0" smtClean="0">
                <a:solidFill>
                  <a:srgbClr val="FF0000"/>
                </a:solidFill>
                <a:latin typeface="微软雅黑" panose="020B0503020204020204" pitchFamily="34" charset="-122"/>
                <a:ea typeface="微软雅黑" panose="020B0503020204020204" pitchFamily="34" charset="-122"/>
              </a:rPr>
              <a:t>）前言、正文、结束语：</a:t>
            </a:r>
            <a:r>
              <a:rPr lang="zh-CN" altLang="en-US" sz="2000" b="1" dirty="0">
                <a:solidFill>
                  <a:schemeClr val="tx1"/>
                </a:solidFill>
                <a:latin typeface="微软雅黑" panose="020B0503020204020204" pitchFamily="34" charset="-122"/>
                <a:ea typeface="微软雅黑" panose="020B0503020204020204" pitchFamily="34" charset="-122"/>
              </a:rPr>
              <a:t>宋体		</a:t>
            </a:r>
            <a:r>
              <a:rPr lang="zh-CN" altLang="en-US" sz="2000" b="1" dirty="0" smtClean="0">
                <a:solidFill>
                  <a:schemeClr val="tx1"/>
                </a:solidFill>
                <a:latin typeface="微软雅黑" panose="020B0503020204020204" pitchFamily="34" charset="-122"/>
                <a:ea typeface="微软雅黑" panose="020B0503020204020204" pitchFamily="34" charset="-122"/>
              </a:rPr>
              <a:t>小</a:t>
            </a:r>
            <a:r>
              <a:rPr lang="zh-CN" altLang="en-US" sz="2000" b="1" dirty="0">
                <a:solidFill>
                  <a:schemeClr val="tx1"/>
                </a:solidFill>
                <a:latin typeface="微软雅黑" panose="020B0503020204020204" pitchFamily="34" charset="-122"/>
                <a:ea typeface="微软雅黑" panose="020B0503020204020204" pitchFamily="34" charset="-122"/>
              </a:rPr>
              <a:t>四号</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5</a:t>
            </a:r>
            <a:r>
              <a:rPr lang="zh-CN" altLang="en-US" sz="2000" b="1" dirty="0">
                <a:solidFill>
                  <a:srgbClr val="FF0000"/>
                </a:solidFill>
                <a:latin typeface="微软雅黑" panose="020B0503020204020204" pitchFamily="34" charset="-122"/>
                <a:ea typeface="微软雅黑" panose="020B0503020204020204" pitchFamily="34" charset="-122"/>
              </a:rPr>
              <a:t>）一级标题：</a:t>
            </a:r>
            <a:r>
              <a:rPr lang="zh-CN" altLang="en-US" sz="2000" b="1" dirty="0">
                <a:solidFill>
                  <a:schemeClr val="tx1"/>
                </a:solidFill>
                <a:latin typeface="微软雅黑" panose="020B0503020204020204" pitchFamily="34" charset="-122"/>
                <a:ea typeface="微软雅黑" panose="020B0503020204020204" pitchFamily="34" charset="-122"/>
              </a:rPr>
              <a:t>黑体			三号</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6</a:t>
            </a:r>
            <a:r>
              <a:rPr lang="zh-CN" altLang="en-US" sz="2000" b="1" dirty="0">
                <a:solidFill>
                  <a:srgbClr val="FF0000"/>
                </a:solidFill>
                <a:latin typeface="微软雅黑" panose="020B0503020204020204" pitchFamily="34" charset="-122"/>
                <a:ea typeface="微软雅黑" panose="020B0503020204020204" pitchFamily="34" charset="-122"/>
              </a:rPr>
              <a:t>）二级标题：</a:t>
            </a:r>
            <a:r>
              <a:rPr lang="zh-CN" altLang="en-US" sz="2000" b="1" dirty="0">
                <a:solidFill>
                  <a:schemeClr val="tx1"/>
                </a:solidFill>
                <a:latin typeface="微软雅黑" panose="020B0503020204020204" pitchFamily="34" charset="-122"/>
                <a:ea typeface="微软雅黑" panose="020B0503020204020204" pitchFamily="34" charset="-122"/>
              </a:rPr>
              <a:t>宋体			小三号 	加黑</a:t>
            </a:r>
            <a:endParaRPr lang="zh-CN" altLang="en-US"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7</a:t>
            </a:r>
            <a:r>
              <a:rPr lang="zh-CN" altLang="en-US" sz="2000" b="1" dirty="0">
                <a:solidFill>
                  <a:srgbClr val="FF0000"/>
                </a:solidFill>
                <a:latin typeface="微软雅黑" panose="020B0503020204020204" pitchFamily="34" charset="-122"/>
                <a:ea typeface="微软雅黑" panose="020B0503020204020204" pitchFamily="34" charset="-122"/>
              </a:rPr>
              <a:t>）三级标题：</a:t>
            </a:r>
            <a:r>
              <a:rPr lang="zh-CN" altLang="en-US" sz="2000" b="1" dirty="0">
                <a:solidFill>
                  <a:schemeClr val="tx1"/>
                </a:solidFill>
                <a:latin typeface="微软雅黑" panose="020B0503020204020204" pitchFamily="34" charset="-122"/>
                <a:ea typeface="微软雅黑" panose="020B0503020204020204" pitchFamily="34" charset="-122"/>
              </a:rPr>
              <a:t>楷体			四号	加黑</a:t>
            </a:r>
            <a:endParaRPr lang="zh-CN" altLang="en-US"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8</a:t>
            </a:r>
            <a:r>
              <a:rPr lang="zh-CN" altLang="en-US" sz="2000" b="1" dirty="0">
                <a:solidFill>
                  <a:srgbClr val="FF0000"/>
                </a:solidFill>
                <a:latin typeface="微软雅黑" panose="020B0503020204020204" pitchFamily="34" charset="-122"/>
                <a:ea typeface="微软雅黑" panose="020B0503020204020204" pitchFamily="34" charset="-122"/>
              </a:rPr>
              <a:t>）四级标题：</a:t>
            </a:r>
            <a:r>
              <a:rPr lang="zh-CN" altLang="en-US" sz="2000" b="1" dirty="0">
                <a:solidFill>
                  <a:schemeClr val="tx1"/>
                </a:solidFill>
                <a:latin typeface="微软雅黑" panose="020B0503020204020204" pitchFamily="34" charset="-122"/>
                <a:ea typeface="微软雅黑" panose="020B0503020204020204" pitchFamily="34" charset="-122"/>
              </a:rPr>
              <a:t>仿宋			小四</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9</a:t>
            </a:r>
            <a:r>
              <a:rPr lang="zh-CN" altLang="en-US" sz="2000" b="1" dirty="0">
                <a:solidFill>
                  <a:srgbClr val="FF0000"/>
                </a:solidFill>
                <a:latin typeface="微软雅黑" panose="020B0503020204020204" pitchFamily="34" charset="-122"/>
                <a:ea typeface="微软雅黑" panose="020B0503020204020204" pitchFamily="34" charset="-122"/>
              </a:rPr>
              <a:t>）表格内容：</a:t>
            </a:r>
            <a:r>
              <a:rPr lang="zh-CN" altLang="en-US" sz="2000" b="1" dirty="0">
                <a:solidFill>
                  <a:schemeClr val="tx1"/>
                </a:solidFill>
                <a:latin typeface="微软雅黑" panose="020B0503020204020204" pitchFamily="34" charset="-122"/>
                <a:ea typeface="微软雅黑" panose="020B0503020204020204" pitchFamily="34" charset="-122"/>
              </a:rPr>
              <a:t>宋体			五号</a:t>
            </a:r>
            <a:endParaRPr lang="zh-CN" altLang="en-US"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14000"/>
              </a:lnSpc>
              <a:spcBef>
                <a:spcPct val="20000"/>
              </a:spcBef>
              <a:spcAft>
                <a:spcPct val="0"/>
              </a:spcAft>
              <a:buClr>
                <a:srgbClr val="A959A1"/>
              </a:buClr>
              <a:buFont typeface="Wingdings" panose="05000000000000000000" pitchFamily="2" charset="2"/>
              <a:buChar char="v"/>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10</a:t>
            </a:r>
            <a:r>
              <a:rPr lang="zh-CN" altLang="en-US" sz="2000" b="1" dirty="0">
                <a:solidFill>
                  <a:srgbClr val="FF0000"/>
                </a:solidFill>
                <a:latin typeface="微软雅黑" panose="020B0503020204020204" pitchFamily="34" charset="-122"/>
                <a:ea typeface="微软雅黑" panose="020B0503020204020204" pitchFamily="34" charset="-122"/>
              </a:rPr>
              <a:t>）图标标题：</a:t>
            </a:r>
            <a:r>
              <a:rPr lang="zh-CN" altLang="en-US" sz="2000" b="1" dirty="0">
                <a:solidFill>
                  <a:schemeClr val="tx1"/>
                </a:solidFill>
                <a:latin typeface="微软雅黑" panose="020B0503020204020204" pitchFamily="34" charset="-122"/>
                <a:ea typeface="微软雅黑" panose="020B0503020204020204" pitchFamily="34" charset="-122"/>
              </a:rPr>
              <a:t>宋体			五号正文排版格式</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642769" y="72453"/>
            <a:ext cx="5481806" cy="460375"/>
          </a:xfrm>
          <a:prstGeom prst="rect">
            <a:avLst/>
          </a:prstGeom>
          <a:noFill/>
        </p:spPr>
        <p:txBody>
          <a:bodyPr wrap="square" rtlCol="0">
            <a:spAutoFit/>
          </a:bodyPr>
          <a:lstStyle/>
          <a:p>
            <a:pPr lvl="0"/>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关注大学生自身成长</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395536" y="913284"/>
            <a:ext cx="8384441" cy="3476625"/>
          </a:xfrm>
          <a:prstGeom prst="rect">
            <a:avLst/>
          </a:prstGeom>
          <a:noFill/>
        </p:spPr>
        <p:txBody>
          <a:bodyPr wrap="square" rtlCol="0">
            <a:spAutoFit/>
          </a:bodyPr>
          <a:lstStyle/>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defRPr/>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11</a:t>
            </a:r>
            <a:r>
              <a:rPr lang="zh-CN" altLang="en-US" sz="2000" b="1" dirty="0">
                <a:solidFill>
                  <a:srgbClr val="FF0000"/>
                </a:solidFill>
                <a:latin typeface="微软雅黑" panose="020B0503020204020204" pitchFamily="34" charset="-122"/>
                <a:ea typeface="微软雅黑" panose="020B0503020204020204" pitchFamily="34" charset="-122"/>
              </a:rPr>
              <a:t>）行距：</a:t>
            </a:r>
            <a:r>
              <a:rPr lang="en-US" altLang="zh-CN" sz="2000" b="1" dirty="0">
                <a:solidFill>
                  <a:schemeClr val="tx1"/>
                </a:solidFill>
                <a:latin typeface="微软雅黑" panose="020B0503020204020204" pitchFamily="34" charset="-122"/>
                <a:ea typeface="微软雅黑" panose="020B0503020204020204" pitchFamily="34" charset="-122"/>
              </a:rPr>
              <a:t>22</a:t>
            </a:r>
            <a:r>
              <a:rPr lang="zh-CN" altLang="en-US" sz="2000" b="1" dirty="0">
                <a:solidFill>
                  <a:schemeClr val="tx1"/>
                </a:solidFill>
                <a:latin typeface="微软雅黑" panose="020B0503020204020204" pitchFamily="34" charset="-122"/>
                <a:ea typeface="微软雅黑" panose="020B0503020204020204" pitchFamily="34" charset="-122"/>
              </a:rPr>
              <a:t>磅</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defRPr/>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12</a:t>
            </a:r>
            <a:r>
              <a:rPr lang="zh-CN" altLang="en-US" sz="2000" b="1" dirty="0">
                <a:solidFill>
                  <a:srgbClr val="FF0000"/>
                </a:solidFill>
                <a:latin typeface="微软雅黑" panose="020B0503020204020204" pitchFamily="34" charset="-122"/>
                <a:ea typeface="微软雅黑" panose="020B0503020204020204" pitchFamily="34" charset="-122"/>
              </a:rPr>
              <a:t>）各级标题体例：</a:t>
            </a:r>
            <a:r>
              <a:rPr lang="zh-CN" altLang="en-US" sz="2000" b="1" dirty="0">
                <a:solidFill>
                  <a:schemeClr val="tx1"/>
                </a:solidFill>
                <a:latin typeface="微软雅黑" panose="020B0503020204020204" pitchFamily="34" charset="-122"/>
                <a:ea typeface="微软雅黑" panose="020B0503020204020204" pitchFamily="34" charset="-122"/>
              </a:rPr>
              <a:t>一、（一）</a:t>
            </a:r>
            <a:r>
              <a:rPr lang="en-US" altLang="zh-CN" sz="2000" b="1" dirty="0">
                <a:solidFill>
                  <a:schemeClr val="tx1"/>
                </a:solidFill>
                <a:latin typeface="微软雅黑" panose="020B0503020204020204" pitchFamily="34" charset="-122"/>
                <a:ea typeface="微软雅黑" panose="020B0503020204020204" pitchFamily="34" charset="-122"/>
              </a:rPr>
              <a:t>1. </a:t>
            </a:r>
            <a:r>
              <a:rPr lang="zh-CN" altLang="en-US" sz="2000" b="1" dirty="0">
                <a:solidFill>
                  <a:schemeClr val="tx1"/>
                </a:solidFill>
                <a:latin typeface="微软雅黑" panose="020B0503020204020204" pitchFamily="34" charset="-122"/>
                <a:ea typeface="微软雅黑" panose="020B0503020204020204" pitchFamily="34" charset="-122"/>
              </a:rPr>
              <a:t>（</a:t>
            </a:r>
            <a:r>
              <a:rPr lang="en-US" altLang="zh-CN" sz="2000" b="1" dirty="0">
                <a:solidFill>
                  <a:schemeClr val="tx1"/>
                </a:solidFill>
                <a:latin typeface="微软雅黑" panose="020B0503020204020204" pitchFamily="34" charset="-122"/>
                <a:ea typeface="微软雅黑" panose="020B0503020204020204" pitchFamily="34" charset="-122"/>
              </a:rPr>
              <a:t>1</a:t>
            </a:r>
            <a:r>
              <a:rPr lang="zh-CN" altLang="en-US" sz="2000" b="1" dirty="0">
                <a:solidFill>
                  <a:schemeClr val="tx1"/>
                </a:solidFill>
                <a:latin typeface="微软雅黑" panose="020B0503020204020204" pitchFamily="34" charset="-122"/>
                <a:ea typeface="微软雅黑" panose="020B0503020204020204" pitchFamily="34" charset="-122"/>
              </a:rPr>
              <a:t>）</a:t>
            </a:r>
            <a:endParaRPr lang="zh-CN" altLang="en-US"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defRPr/>
            </a:pPr>
            <a:r>
              <a:rPr lang="zh-CN" altLang="en-US" sz="2000" b="1" dirty="0">
                <a:solidFill>
                  <a:srgbClr val="FF0000"/>
                </a:solidFill>
                <a:latin typeface="微软雅黑" panose="020B0503020204020204" pitchFamily="34" charset="-122"/>
                <a:ea typeface="微软雅黑" panose="020B0503020204020204" pitchFamily="34" charset="-122"/>
              </a:rPr>
              <a:t>（</a:t>
            </a:r>
            <a:r>
              <a:rPr lang="en-US" altLang="zh-CN" sz="2000" b="1" dirty="0">
                <a:solidFill>
                  <a:srgbClr val="FF0000"/>
                </a:solidFill>
                <a:latin typeface="微软雅黑" panose="020B0503020204020204" pitchFamily="34" charset="-122"/>
                <a:ea typeface="微软雅黑" panose="020B0503020204020204" pitchFamily="34" charset="-122"/>
              </a:rPr>
              <a:t>13</a:t>
            </a:r>
            <a:r>
              <a:rPr lang="zh-CN" altLang="en-US" sz="2000" b="1" dirty="0">
                <a:solidFill>
                  <a:srgbClr val="FF0000"/>
                </a:solidFill>
                <a:latin typeface="微软雅黑" panose="020B0503020204020204" pitchFamily="34" charset="-122"/>
                <a:ea typeface="微软雅黑" panose="020B0503020204020204" pitchFamily="34" charset="-122"/>
              </a:rPr>
              <a:t>）参考文献：</a:t>
            </a:r>
            <a:endParaRPr lang="en-US" altLang="zh-CN"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defRPr/>
            </a:pPr>
            <a:r>
              <a:rPr lang="zh-CN" altLang="en-US" sz="2000" b="1" dirty="0">
                <a:solidFill>
                  <a:schemeClr val="tx1"/>
                </a:solidFill>
                <a:latin typeface="微软雅黑" panose="020B0503020204020204" pitchFamily="34" charset="-122"/>
                <a:ea typeface="微软雅黑" panose="020B0503020204020204" pitchFamily="34" charset="-122"/>
              </a:rPr>
              <a:t>参考文献</a:t>
            </a:r>
            <a:r>
              <a:rPr lang="en-US" altLang="zh-CN" sz="2000" b="1" dirty="0">
                <a:solidFill>
                  <a:schemeClr val="tx1"/>
                </a:solidFill>
                <a:latin typeface="微软雅黑" panose="020B0503020204020204" pitchFamily="34" charset="-122"/>
                <a:ea typeface="微软雅黑" panose="020B0503020204020204" pitchFamily="34" charset="-122"/>
              </a:rPr>
              <a:t>——</a:t>
            </a:r>
            <a:r>
              <a:rPr lang="zh-CN" altLang="en-US" sz="2000" b="1" dirty="0">
                <a:solidFill>
                  <a:schemeClr val="tx1"/>
                </a:solidFill>
                <a:latin typeface="微软雅黑" panose="020B0503020204020204" pitchFamily="34" charset="-122"/>
                <a:ea typeface="微软雅黑" panose="020B0503020204020204" pitchFamily="34" charset="-122"/>
              </a:rPr>
              <a:t>格式同上，先中文后英文；中文按文献的重要性排序，英文按姓名的字母排序。</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defRPr/>
            </a:pPr>
            <a:r>
              <a:rPr lang="zh-CN" altLang="en-US" sz="2000" b="1" dirty="0">
                <a:solidFill>
                  <a:schemeClr val="tx1"/>
                </a:solidFill>
                <a:latin typeface="微软雅黑" panose="020B0503020204020204" pitchFamily="34" charset="-122"/>
                <a:ea typeface="微软雅黑" panose="020B0503020204020204" pitchFamily="34" charset="-122"/>
              </a:rPr>
              <a:t>注释，请使用脚注。每页重新标注：自定义标记为</a:t>
            </a:r>
            <a:r>
              <a:rPr lang="en-US" altLang="zh-CN" sz="2000" b="1" dirty="0">
                <a:solidFill>
                  <a:schemeClr val="tx1"/>
                </a:solidFill>
                <a:latin typeface="微软雅黑" panose="020B0503020204020204" pitchFamily="34" charset="-122"/>
                <a:ea typeface="微软雅黑" panose="020B0503020204020204" pitchFamily="34" charset="-122"/>
              </a:rPr>
              <a:t>[1]</a:t>
            </a:r>
            <a:r>
              <a:rPr lang="zh-CN" altLang="en-US" sz="2000" b="1" dirty="0">
                <a:solidFill>
                  <a:schemeClr val="tx1"/>
                </a:solidFill>
                <a:latin typeface="微软雅黑" panose="020B0503020204020204" pitchFamily="34" charset="-122"/>
                <a:ea typeface="微软雅黑" panose="020B0503020204020204" pitchFamily="34" charset="-122"/>
              </a:rPr>
              <a:t>，</a:t>
            </a:r>
            <a:r>
              <a:rPr lang="en-US" altLang="zh-CN" sz="2000" b="1" dirty="0">
                <a:solidFill>
                  <a:schemeClr val="tx1"/>
                </a:solidFill>
                <a:latin typeface="微软雅黑" panose="020B0503020204020204" pitchFamily="34" charset="-122"/>
                <a:ea typeface="微软雅黑" panose="020B0503020204020204" pitchFamily="34" charset="-122"/>
              </a:rPr>
              <a:t>[2]</a:t>
            </a:r>
            <a:r>
              <a:rPr lang="zh-CN" altLang="en-US" sz="2000" b="1" dirty="0">
                <a:solidFill>
                  <a:schemeClr val="tx1"/>
                </a:solidFill>
                <a:latin typeface="微软雅黑" panose="020B0503020204020204" pitchFamily="34" charset="-122"/>
                <a:ea typeface="微软雅黑" panose="020B0503020204020204" pitchFamily="34" charset="-122"/>
              </a:rPr>
              <a:t>，</a:t>
            </a:r>
            <a:r>
              <a:rPr lang="en-US" altLang="zh-CN" sz="2000" b="1" dirty="0">
                <a:solidFill>
                  <a:schemeClr val="tx1"/>
                </a:solidFill>
                <a:latin typeface="微软雅黑" panose="020B0503020204020204" pitchFamily="34" charset="-122"/>
                <a:ea typeface="微软雅黑" panose="020B0503020204020204" pitchFamily="34" charset="-122"/>
              </a:rPr>
              <a:t>[3]……</a:t>
            </a:r>
            <a:endParaRPr lang="en-US" altLang="zh-CN" sz="2000" b="1" dirty="0">
              <a:solidFill>
                <a:schemeClr val="tx1"/>
              </a:solidFill>
              <a:latin typeface="微软雅黑" panose="020B0503020204020204" pitchFamily="34" charset="-122"/>
              <a:ea typeface="微软雅黑" panose="020B0503020204020204" pitchFamily="34" charset="-122"/>
            </a:endParaRPr>
          </a:p>
          <a:p>
            <a:pPr lvl="0" eaLnBrk="0" fontAlgn="base" hangingPunct="0">
              <a:lnSpc>
                <a:spcPct val="125000"/>
              </a:lnSpc>
              <a:spcBef>
                <a:spcPct val="20000"/>
              </a:spcBef>
              <a:spcAft>
                <a:spcPct val="0"/>
              </a:spcAft>
              <a:buClr>
                <a:srgbClr val="A959A1"/>
              </a:buClr>
              <a:defRPr/>
            </a:pPr>
            <a:r>
              <a:rPr lang="zh-CN" altLang="en-US" sz="2000" b="1" dirty="0">
                <a:solidFill>
                  <a:schemeClr val="tx1"/>
                </a:solidFill>
                <a:latin typeface="微软雅黑" panose="020B0503020204020204" pitchFamily="34" charset="-122"/>
                <a:ea typeface="微软雅黑" panose="020B0503020204020204" pitchFamily="34" charset="-122"/>
              </a:rPr>
              <a:t>专著为</a:t>
            </a:r>
            <a:r>
              <a:rPr lang="en-US" altLang="zh-CN" sz="2000" b="1" dirty="0">
                <a:solidFill>
                  <a:schemeClr val="tx1"/>
                </a:solidFill>
                <a:latin typeface="微软雅黑" panose="020B0503020204020204" pitchFamily="34" charset="-122"/>
                <a:ea typeface="微软雅黑" panose="020B0503020204020204" pitchFamily="34" charset="-122"/>
              </a:rPr>
              <a:t>[M]</a:t>
            </a:r>
            <a:r>
              <a:rPr lang="zh-CN" altLang="en-US" sz="2000" b="1" dirty="0">
                <a:solidFill>
                  <a:schemeClr val="tx1"/>
                </a:solidFill>
                <a:latin typeface="微软雅黑" panose="020B0503020204020204" pitchFamily="34" charset="-122"/>
                <a:ea typeface="微软雅黑" panose="020B0503020204020204" pitchFamily="34" charset="-122"/>
              </a:rPr>
              <a:t>，报纸为</a:t>
            </a:r>
            <a:r>
              <a:rPr lang="en-US" altLang="zh-CN" sz="2000" b="1" dirty="0">
                <a:solidFill>
                  <a:schemeClr val="tx1"/>
                </a:solidFill>
                <a:latin typeface="微软雅黑" panose="020B0503020204020204" pitchFamily="34" charset="-122"/>
                <a:ea typeface="微软雅黑" panose="020B0503020204020204" pitchFamily="34" charset="-122"/>
              </a:rPr>
              <a:t>[N]</a:t>
            </a:r>
            <a:r>
              <a:rPr lang="zh-CN" altLang="en-US" sz="2000" b="1" dirty="0">
                <a:solidFill>
                  <a:schemeClr val="tx1"/>
                </a:solidFill>
                <a:latin typeface="微软雅黑" panose="020B0503020204020204" pitchFamily="34" charset="-122"/>
                <a:ea typeface="微软雅黑" panose="020B0503020204020204" pitchFamily="34" charset="-122"/>
              </a:rPr>
              <a:t>，期刊文章为</a:t>
            </a:r>
            <a:r>
              <a:rPr lang="en-US" altLang="zh-CN" sz="2000" b="1" dirty="0">
                <a:solidFill>
                  <a:schemeClr val="tx1"/>
                </a:solidFill>
                <a:latin typeface="微软雅黑" panose="020B0503020204020204" pitchFamily="34" charset="-122"/>
                <a:ea typeface="微软雅黑" panose="020B0503020204020204" pitchFamily="34" charset="-122"/>
              </a:rPr>
              <a:t>[J]</a:t>
            </a:r>
            <a:r>
              <a:rPr lang="zh-CN" altLang="en-US" sz="2000" b="1" dirty="0">
                <a:solidFill>
                  <a:schemeClr val="tx1"/>
                </a:solidFill>
                <a:latin typeface="微软雅黑" panose="020B0503020204020204" pitchFamily="34" charset="-122"/>
                <a:ea typeface="微软雅黑" panose="020B0503020204020204" pitchFamily="34" charset="-122"/>
              </a:rPr>
              <a:t>，论文集为</a:t>
            </a:r>
            <a:r>
              <a:rPr lang="en-US" altLang="zh-CN" sz="2000" b="1" dirty="0">
                <a:solidFill>
                  <a:schemeClr val="tx1"/>
                </a:solidFill>
                <a:latin typeface="微软雅黑" panose="020B0503020204020204" pitchFamily="34" charset="-122"/>
                <a:ea typeface="微软雅黑" panose="020B0503020204020204" pitchFamily="34" charset="-122"/>
              </a:rPr>
              <a:t>[C]</a:t>
            </a:r>
            <a:r>
              <a:rPr lang="zh-CN" altLang="en-US" sz="2000" b="1" dirty="0">
                <a:solidFill>
                  <a:schemeClr val="tx1"/>
                </a:solidFill>
                <a:latin typeface="微软雅黑" panose="020B0503020204020204" pitchFamily="34" charset="-122"/>
                <a:ea typeface="微软雅黑" panose="020B0503020204020204" pitchFamily="34" charset="-122"/>
              </a:rPr>
              <a:t>，学位论文为</a:t>
            </a:r>
            <a:r>
              <a:rPr lang="en-US" altLang="zh-CN" sz="2000" b="1" dirty="0">
                <a:solidFill>
                  <a:schemeClr val="tx1"/>
                </a:solidFill>
                <a:latin typeface="微软雅黑" panose="020B0503020204020204" pitchFamily="34" charset="-122"/>
                <a:ea typeface="微软雅黑" panose="020B0503020204020204" pitchFamily="34" charset="-122"/>
              </a:rPr>
              <a:t>[D]</a:t>
            </a:r>
            <a:r>
              <a:rPr lang="zh-CN" altLang="en-US" sz="2000" b="1" dirty="0">
                <a:solidFill>
                  <a:schemeClr val="tx1"/>
                </a:solidFill>
                <a:latin typeface="微软雅黑" panose="020B0503020204020204" pitchFamily="34" charset="-122"/>
                <a:ea typeface="微软雅黑" panose="020B0503020204020204" pitchFamily="34" charset="-122"/>
              </a:rPr>
              <a:t>，报告为</a:t>
            </a:r>
            <a:r>
              <a:rPr lang="en-US" altLang="zh-CN" sz="2000" b="1" dirty="0">
                <a:solidFill>
                  <a:schemeClr val="tx1"/>
                </a:solidFill>
                <a:latin typeface="微软雅黑" panose="020B0503020204020204" pitchFamily="34" charset="-122"/>
                <a:ea typeface="微软雅黑" panose="020B0503020204020204" pitchFamily="34" charset="-122"/>
              </a:rPr>
              <a:t>[R]</a:t>
            </a:r>
            <a:r>
              <a:rPr lang="zh-CN" altLang="en-US" sz="2000" b="1" dirty="0">
                <a:solidFill>
                  <a:schemeClr val="tx1"/>
                </a:solidFill>
                <a:latin typeface="微软雅黑" panose="020B0503020204020204" pitchFamily="34" charset="-122"/>
                <a:ea typeface="微软雅黑" panose="020B0503020204020204" pitchFamily="34" charset="-122"/>
              </a:rPr>
              <a:t>，标准为</a:t>
            </a:r>
            <a:r>
              <a:rPr lang="en-US" altLang="zh-CN" sz="2000" b="1" dirty="0">
                <a:solidFill>
                  <a:schemeClr val="tx1"/>
                </a:solidFill>
                <a:latin typeface="微软雅黑" panose="020B0503020204020204" pitchFamily="34" charset="-122"/>
                <a:ea typeface="微软雅黑" panose="020B0503020204020204" pitchFamily="34" charset="-122"/>
              </a:rPr>
              <a:t>[S]</a:t>
            </a:r>
            <a:r>
              <a:rPr lang="zh-CN" altLang="en-US" sz="2000" b="1" dirty="0">
                <a:solidFill>
                  <a:schemeClr val="tx1"/>
                </a:solidFill>
                <a:latin typeface="微软雅黑" panose="020B0503020204020204" pitchFamily="34" charset="-122"/>
                <a:ea typeface="微软雅黑" panose="020B0503020204020204" pitchFamily="34" charset="-122"/>
              </a:rPr>
              <a:t>，专利为</a:t>
            </a:r>
            <a:r>
              <a:rPr lang="en-US" altLang="zh-CN" sz="2000" b="1" dirty="0">
                <a:solidFill>
                  <a:schemeClr val="tx1"/>
                </a:solidFill>
                <a:latin typeface="微软雅黑" panose="020B0503020204020204" pitchFamily="34" charset="-122"/>
                <a:ea typeface="微软雅黑" panose="020B0503020204020204" pitchFamily="34" charset="-122"/>
              </a:rPr>
              <a:t>[P]</a:t>
            </a:r>
            <a:r>
              <a:rPr lang="zh-CN" altLang="en-US" sz="2000" b="1" dirty="0">
                <a:solidFill>
                  <a:schemeClr val="tx1"/>
                </a:solidFill>
                <a:latin typeface="微软雅黑" panose="020B0503020204020204" pitchFamily="34" charset="-122"/>
                <a:ea typeface="微软雅黑" panose="020B0503020204020204" pitchFamily="34" charset="-122"/>
              </a:rPr>
              <a:t>。</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关</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965279" y="985292"/>
            <a:ext cx="7092280" cy="2215991"/>
          </a:xfrm>
          <a:prstGeom prst="rect">
            <a:avLst/>
          </a:prstGeom>
          <a:noFill/>
        </p:spPr>
        <p:txBody>
          <a:bodyPr wrap="square" rtlCol="0">
            <a:spAutoFit/>
          </a:bodyPr>
          <a:lstStyle/>
          <a:p>
            <a:pPr lvl="0" eaLnBrk="0" fontAlgn="base" hangingPunct="0">
              <a:lnSpc>
                <a:spcPct val="150000"/>
              </a:lnSpc>
              <a:spcBef>
                <a:spcPct val="20000"/>
              </a:spcBef>
              <a:spcAft>
                <a:spcPct val="0"/>
              </a:spcAft>
              <a:buClr>
                <a:srgbClr val="A959A1"/>
              </a:buClr>
              <a:defRPr/>
            </a:pPr>
            <a:r>
              <a:rPr lang="en-US" altLang="zh-CN" sz="2400" b="1" dirty="0" smtClean="0">
                <a:latin typeface="微软雅黑" panose="020B0503020204020204" pitchFamily="34" charset="-122"/>
                <a:ea typeface="微软雅黑" panose="020B0503020204020204" pitchFamily="34" charset="-122"/>
              </a:rPr>
              <a:t>3.</a:t>
            </a:r>
            <a:r>
              <a:rPr lang="zh-CN" altLang="en-US" sz="2400" b="1" dirty="0" smtClean="0">
                <a:latin typeface="微软雅黑" panose="020B0503020204020204" pitchFamily="34" charset="-122"/>
                <a:ea typeface="微软雅黑" panose="020B0503020204020204" pitchFamily="34" charset="-122"/>
              </a:rPr>
              <a:t>社会实践报告的打印与装订：</a:t>
            </a:r>
            <a:endParaRPr lang="en-US" altLang="zh-CN" sz="2400" b="1" dirty="0" smtClean="0">
              <a:latin typeface="微软雅黑" panose="020B0503020204020204" pitchFamily="34" charset="-122"/>
              <a:ea typeface="微软雅黑" panose="020B0503020204020204" pitchFamily="34" charset="-122"/>
            </a:endParaRPr>
          </a:p>
          <a:p>
            <a:pPr lvl="0" eaLnBrk="0" fontAlgn="base" hangingPunct="0">
              <a:lnSpc>
                <a:spcPct val="150000"/>
              </a:lnSpc>
              <a:spcBef>
                <a:spcPct val="20000"/>
              </a:spcBef>
              <a:spcAft>
                <a:spcPct val="0"/>
              </a:spcAft>
              <a:buClr>
                <a:srgbClr val="A959A1"/>
              </a:buClr>
              <a:defRPr/>
            </a:pPr>
            <a:r>
              <a:rPr lang="zh-CN" altLang="en-US" sz="2000" b="1" dirty="0">
                <a:latin typeface="微软雅黑" panose="020B0503020204020204" pitchFamily="34" charset="-122"/>
                <a:ea typeface="微软雅黑" panose="020B0503020204020204" pitchFamily="34" charset="-122"/>
              </a:rPr>
              <a:t> </a:t>
            </a:r>
            <a:r>
              <a:rPr lang="zh-CN" altLang="en-US" sz="2000" b="1" dirty="0" smtClean="0">
                <a:latin typeface="微软雅黑" panose="020B0503020204020204" pitchFamily="34" charset="-122"/>
                <a:ea typeface="微软雅黑" panose="020B0503020204020204" pitchFamily="34" charset="-122"/>
              </a:rPr>
              <a:t>      </a:t>
            </a:r>
            <a:r>
              <a:rPr lang="zh-CN" altLang="en-US" sz="2000" b="1" dirty="0" smtClean="0">
                <a:solidFill>
                  <a:srgbClr val="FF0000"/>
                </a:solidFill>
                <a:latin typeface="微软雅黑" panose="020B0503020204020204" pitchFamily="34" charset="-122"/>
                <a:ea typeface="微软雅黑" panose="020B0503020204020204" pitchFamily="34" charset="-122"/>
              </a:rPr>
              <a:t>打印：</a:t>
            </a:r>
            <a:r>
              <a:rPr lang="en-US" altLang="zh-CN" sz="2000" b="1" dirty="0" smtClean="0">
                <a:solidFill>
                  <a:srgbClr val="FF0000"/>
                </a:solidFill>
                <a:latin typeface="微软雅黑" panose="020B0503020204020204" pitchFamily="34" charset="-122"/>
                <a:ea typeface="微软雅黑" panose="020B0503020204020204" pitchFamily="34" charset="-122"/>
              </a:rPr>
              <a:t>A4</a:t>
            </a:r>
            <a:r>
              <a:rPr lang="zh-CN" altLang="en-US" sz="2000" b="1" dirty="0">
                <a:solidFill>
                  <a:srgbClr val="FF0000"/>
                </a:solidFill>
                <a:latin typeface="微软雅黑" panose="020B0503020204020204" pitchFamily="34" charset="-122"/>
                <a:ea typeface="微软雅黑" panose="020B0503020204020204" pitchFamily="34" charset="-122"/>
              </a:rPr>
              <a:t>纸，单面打印</a:t>
            </a:r>
            <a:endParaRPr lang="zh-CN" altLang="en-US" sz="2000" b="1" dirty="0">
              <a:solidFill>
                <a:srgbClr val="FF0000"/>
              </a:solidFill>
              <a:latin typeface="微软雅黑" panose="020B0503020204020204" pitchFamily="34" charset="-122"/>
              <a:ea typeface="微软雅黑" panose="020B0503020204020204" pitchFamily="34" charset="-122"/>
            </a:endParaRPr>
          </a:p>
          <a:p>
            <a:pPr lvl="0" eaLnBrk="0" fontAlgn="base" hangingPunct="0">
              <a:lnSpc>
                <a:spcPct val="150000"/>
              </a:lnSpc>
              <a:spcBef>
                <a:spcPct val="20000"/>
              </a:spcBef>
              <a:spcAft>
                <a:spcPct val="0"/>
              </a:spcAft>
              <a:buClr>
                <a:srgbClr val="A959A1"/>
              </a:buClr>
              <a:defRPr/>
            </a:pPr>
            <a:r>
              <a:rPr lang="zh-CN" altLang="en-US" sz="2000" b="1" dirty="0" smtClean="0">
                <a:solidFill>
                  <a:srgbClr val="FF0000"/>
                </a:solidFill>
                <a:latin typeface="微软雅黑" panose="020B0503020204020204" pitchFamily="34" charset="-122"/>
                <a:ea typeface="微软雅黑" panose="020B0503020204020204" pitchFamily="34" charset="-122"/>
              </a:rPr>
              <a:t>       装订</a:t>
            </a:r>
            <a:r>
              <a:rPr lang="zh-CN" altLang="en-US" sz="2000" b="1" dirty="0">
                <a:solidFill>
                  <a:srgbClr val="FF0000"/>
                </a:solidFill>
                <a:latin typeface="微软雅黑" panose="020B0503020204020204" pitchFamily="34" charset="-122"/>
                <a:ea typeface="微软雅黑" panose="020B0503020204020204" pitchFamily="34" charset="-122"/>
              </a:rPr>
              <a:t>：左侧，打两个钉</a:t>
            </a:r>
            <a:endParaRPr lang="zh-CN" altLang="en-US" sz="2000" b="1" dirty="0">
              <a:solidFill>
                <a:srgbClr val="FF0000"/>
              </a:solidFill>
              <a:latin typeface="微软雅黑" panose="020B0503020204020204" pitchFamily="34" charset="-122"/>
              <a:ea typeface="微软雅黑" panose="020B0503020204020204" pitchFamily="34" charset="-122"/>
            </a:endParaRPr>
          </a:p>
          <a:p>
            <a:pPr lvl="0" eaLnBrk="0" fontAlgn="base" hangingPunct="0">
              <a:lnSpc>
                <a:spcPct val="150000"/>
              </a:lnSpc>
              <a:spcBef>
                <a:spcPct val="20000"/>
              </a:spcBef>
              <a:spcAft>
                <a:spcPct val="0"/>
              </a:spcAft>
              <a:buClr>
                <a:srgbClr val="A959A1"/>
              </a:buClr>
              <a:defRPr/>
            </a:pP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九、社会实践调查报告提交与考核</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395536" y="816721"/>
            <a:ext cx="8280920" cy="3938270"/>
          </a:xfrm>
          <a:prstGeom prst="rect">
            <a:avLst/>
          </a:prstGeom>
          <a:noFill/>
        </p:spPr>
        <p:txBody>
          <a:bodyPr wrap="square" rtlCol="0">
            <a:spAutoFit/>
          </a:bodyPr>
          <a:lstStyle/>
          <a:p>
            <a:pPr lvl="0" indent="0" eaLnBrk="0" fontAlgn="base" hangingPunct="0">
              <a:lnSpc>
                <a:spcPct val="125000"/>
              </a:lnSpc>
              <a:spcBef>
                <a:spcPct val="20000"/>
              </a:spcBef>
              <a:spcAft>
                <a:spcPct val="0"/>
              </a:spcAft>
              <a:buClr>
                <a:srgbClr val="A959A1"/>
              </a:buClr>
              <a:buFont typeface="Wingdings" panose="05000000000000000000" pitchFamily="2" charset="2"/>
              <a:buNone/>
            </a:pPr>
            <a:r>
              <a:rPr lang="zh-CN" altLang="en-US" sz="2400" b="1" dirty="0">
                <a:solidFill>
                  <a:schemeClr val="tx1"/>
                </a:solidFill>
                <a:latin typeface="微软雅黑" panose="020B0503020204020204" pitchFamily="34" charset="-122"/>
                <a:ea typeface="微软雅黑" panose="020B0503020204020204" pitchFamily="34" charset="-122"/>
              </a:rPr>
              <a:t>（一）提交：</a:t>
            </a:r>
            <a:endParaRPr lang="en-US" altLang="zh-CN"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en-US" altLang="zh-CN" sz="2000" b="1" dirty="0">
                <a:solidFill>
                  <a:schemeClr val="tx1"/>
                </a:solidFill>
                <a:latin typeface="微软雅黑" panose="020B0503020204020204" pitchFamily="34" charset="-122"/>
                <a:ea typeface="微软雅黑" panose="020B0503020204020204" pitchFamily="34" charset="-122"/>
              </a:rPr>
              <a:t>1</a:t>
            </a:r>
            <a:r>
              <a:rPr lang="zh-CN" altLang="en-US" sz="2000" b="1" dirty="0">
                <a:solidFill>
                  <a:schemeClr val="tx1"/>
                </a:solidFill>
                <a:latin typeface="微软雅黑" panose="020B0503020204020204" pitchFamily="34" charset="-122"/>
                <a:ea typeface="微软雅黑" panose="020B0503020204020204" pitchFamily="34" charset="-122"/>
              </a:rPr>
              <a:t>．调查报告、调查问卷（原卷）或访谈提纲一起交。</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en-US" altLang="zh-CN" sz="2000" b="1" dirty="0">
                <a:solidFill>
                  <a:schemeClr val="tx1"/>
                </a:solidFill>
                <a:latin typeface="微软雅黑" panose="020B0503020204020204" pitchFamily="34" charset="-122"/>
                <a:ea typeface="微软雅黑" panose="020B0503020204020204" pitchFamily="34" charset="-122"/>
              </a:rPr>
              <a:t>2</a:t>
            </a:r>
            <a:r>
              <a:rPr lang="zh-CN" altLang="en-US" sz="2000" b="1" dirty="0">
                <a:solidFill>
                  <a:schemeClr val="tx1"/>
                </a:solidFill>
                <a:latin typeface="微软雅黑" panose="020B0503020204020204" pitchFamily="34" charset="-122"/>
                <a:ea typeface="微软雅黑" panose="020B0503020204020204" pitchFamily="34" charset="-122"/>
              </a:rPr>
              <a:t>．相关照片、</a:t>
            </a:r>
            <a:r>
              <a:rPr lang="en-US" altLang="zh-CN" sz="2000" b="1" dirty="0">
                <a:solidFill>
                  <a:schemeClr val="tx1"/>
                </a:solidFill>
                <a:latin typeface="微软雅黑" panose="020B0503020204020204" pitchFamily="34" charset="-122"/>
                <a:ea typeface="微软雅黑" panose="020B0503020204020204" pitchFamily="34" charset="-122"/>
              </a:rPr>
              <a:t>DV</a:t>
            </a:r>
            <a:r>
              <a:rPr lang="zh-CN" altLang="en-US" sz="2000" b="1" dirty="0">
                <a:solidFill>
                  <a:schemeClr val="tx1"/>
                </a:solidFill>
                <a:latin typeface="微软雅黑" panose="020B0503020204020204" pitchFamily="34" charset="-122"/>
                <a:ea typeface="微软雅黑" panose="020B0503020204020204" pitchFamily="34" charset="-122"/>
              </a:rPr>
              <a:t>作品整理好，要求提交时再提交。</a:t>
            </a:r>
            <a:endParaRPr lang="zh-CN" altLang="en-US"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en-US" altLang="zh-CN" sz="2000" b="1" dirty="0">
                <a:solidFill>
                  <a:schemeClr val="tx1"/>
                </a:solidFill>
                <a:latin typeface="微软雅黑" panose="020B0503020204020204" pitchFamily="34" charset="-122"/>
                <a:ea typeface="微软雅黑" panose="020B0503020204020204" pitchFamily="34" charset="-122"/>
              </a:rPr>
              <a:t>3. </a:t>
            </a:r>
            <a:r>
              <a:rPr lang="zh-CN" altLang="en-US" sz="2000" b="1" dirty="0">
                <a:solidFill>
                  <a:schemeClr val="tx1"/>
                </a:solidFill>
                <a:latin typeface="微软雅黑" panose="020B0503020204020204" pitchFamily="34" charset="-122"/>
                <a:ea typeface="微软雅黑" panose="020B0503020204020204" pitchFamily="34" charset="-122"/>
              </a:rPr>
              <a:t>一个小组只交一份调查报告，写上所有组员的名字和学号。</a:t>
            </a:r>
            <a:endParaRPr lang="en-US" altLang="zh-CN"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en-US" altLang="zh-CN" sz="2000" b="1" dirty="0">
                <a:solidFill>
                  <a:schemeClr val="tx1"/>
                </a:solidFill>
                <a:latin typeface="微软雅黑" panose="020B0503020204020204" pitchFamily="34" charset="-122"/>
                <a:ea typeface="微软雅黑" panose="020B0503020204020204" pitchFamily="34" charset="-122"/>
              </a:rPr>
              <a:t>4.</a:t>
            </a:r>
            <a:r>
              <a:rPr lang="zh-CN" altLang="en-US" sz="2000" b="1" dirty="0">
                <a:solidFill>
                  <a:schemeClr val="tx1"/>
                </a:solidFill>
                <a:latin typeface="微软雅黑" panose="020B0503020204020204" pitchFamily="34" charset="-122"/>
                <a:ea typeface="微软雅黑" panose="020B0503020204020204" pitchFamily="34" charset="-122"/>
              </a:rPr>
              <a:t>班长收齐报告，每个班的报告用一个档案袋装起来，封面注明学院、班级、班长姓名和电话。并在档案袋封面</a:t>
            </a:r>
            <a:r>
              <a:rPr lang="zh-CN" altLang="en-US" sz="2000" b="1" dirty="0">
                <a:solidFill>
                  <a:srgbClr val="FF0000"/>
                </a:solidFill>
                <a:latin typeface="微软雅黑" panose="020B0503020204020204" pitchFamily="34" charset="-122"/>
                <a:ea typeface="微软雅黑" panose="020B0503020204020204" pitchFamily="34" charset="-122"/>
              </a:rPr>
              <a:t>注明指导教师姓名、本班优秀团队名单（注：</a:t>
            </a:r>
            <a:r>
              <a:rPr lang="zh-CN" altLang="en-US" sz="2000" b="1" dirty="0">
                <a:latin typeface="微软雅黑" panose="020B0503020204020204" pitchFamily="34" charset="-122"/>
                <a:ea typeface="微软雅黑" panose="020B0503020204020204" pitchFamily="34" charset="-122"/>
                <a:sym typeface="+mn-ea"/>
              </a:rPr>
              <a:t>班长负责</a:t>
            </a:r>
            <a:r>
              <a:rPr lang="zh-CN" altLang="en-US" sz="2000" b="1" dirty="0">
                <a:solidFill>
                  <a:srgbClr val="FF0000"/>
                </a:solidFill>
                <a:latin typeface="微软雅黑" panose="020B0503020204020204" pitchFamily="34" charset="-122"/>
                <a:ea typeface="微软雅黑" panose="020B0503020204020204" pitchFamily="34" charset="-122"/>
                <a:sym typeface="+mn-ea"/>
              </a:rPr>
              <a:t>每个自然班推荐</a:t>
            </a:r>
            <a:r>
              <a:rPr lang="en-US" altLang="zh-CN" sz="2000" b="1" dirty="0">
                <a:solidFill>
                  <a:srgbClr val="FF0000"/>
                </a:solidFill>
                <a:latin typeface="微软雅黑" panose="020B0503020204020204" pitchFamily="34" charset="-122"/>
                <a:ea typeface="微软雅黑" panose="020B0503020204020204" pitchFamily="34" charset="-122"/>
                <a:sym typeface="+mn-ea"/>
              </a:rPr>
              <a:t>2</a:t>
            </a:r>
            <a:r>
              <a:rPr lang="zh-CN" altLang="en-US" sz="2000" b="1" dirty="0">
                <a:solidFill>
                  <a:srgbClr val="FF0000"/>
                </a:solidFill>
                <a:latin typeface="微软雅黑" panose="020B0503020204020204" pitchFamily="34" charset="-122"/>
                <a:ea typeface="微软雅黑" panose="020B0503020204020204" pitchFamily="34" charset="-122"/>
                <a:sym typeface="+mn-ea"/>
              </a:rPr>
              <a:t>个优秀团队）。</a:t>
            </a:r>
            <a:endParaRPr lang="en-US" altLang="zh-CN" sz="2000" b="1" dirty="0">
              <a:solidFill>
                <a:srgbClr val="FF0000"/>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en-US" altLang="zh-CN" sz="2000" b="1" dirty="0">
                <a:solidFill>
                  <a:schemeClr val="tx1"/>
                </a:solidFill>
                <a:latin typeface="微软雅黑" panose="020B0503020204020204" pitchFamily="34" charset="-122"/>
                <a:ea typeface="微软雅黑" panose="020B0503020204020204" pitchFamily="34" charset="-122"/>
              </a:rPr>
              <a:t>5.</a:t>
            </a:r>
            <a:r>
              <a:rPr lang="zh-CN" altLang="en-US" sz="2000" b="1" dirty="0">
                <a:solidFill>
                  <a:schemeClr val="tx1"/>
                </a:solidFill>
                <a:latin typeface="微软雅黑" panose="020B0503020204020204" pitchFamily="34" charset="-122"/>
                <a:ea typeface="微软雅黑" panose="020B0503020204020204" pitchFamily="34" charset="-122"/>
              </a:rPr>
              <a:t>收交报告的时间、</a:t>
            </a:r>
            <a:r>
              <a:rPr lang="zh-CN" altLang="en-US" sz="2000" b="1" dirty="0" smtClean="0">
                <a:solidFill>
                  <a:schemeClr val="tx1"/>
                </a:solidFill>
                <a:latin typeface="微软雅黑" panose="020B0503020204020204" pitchFamily="34" charset="-122"/>
                <a:ea typeface="微软雅黑" panose="020B0503020204020204" pitchFamily="34" charset="-122"/>
              </a:rPr>
              <a:t>地点：</a:t>
            </a:r>
            <a:r>
              <a:rPr lang="zh-CN" altLang="en-US" sz="2000" b="1" dirty="0">
                <a:solidFill>
                  <a:srgbClr val="FF0000"/>
                </a:solidFill>
                <a:latin typeface="微软雅黑" panose="020B0503020204020204" pitchFamily="34" charset="-122"/>
                <a:ea typeface="微软雅黑" panose="020B0503020204020204" pitchFamily="34" charset="-122"/>
              </a:rPr>
              <a:t>开学第一周的</a:t>
            </a:r>
            <a:r>
              <a:rPr lang="zh-CN" altLang="en-US" sz="2000" b="1" dirty="0" smtClean="0">
                <a:solidFill>
                  <a:srgbClr val="FF0000"/>
                </a:solidFill>
                <a:latin typeface="微软雅黑" panose="020B0503020204020204" pitchFamily="34" charset="-122"/>
                <a:ea typeface="微软雅黑" panose="020B0503020204020204" pitchFamily="34" charset="-122"/>
              </a:rPr>
              <a:t>星期天下午</a:t>
            </a:r>
            <a:r>
              <a:rPr lang="en-US" altLang="zh-CN" sz="2000" b="1" dirty="0">
                <a:solidFill>
                  <a:srgbClr val="FF0000"/>
                </a:solidFill>
                <a:latin typeface="微软雅黑" panose="020B0503020204020204" pitchFamily="34" charset="-122"/>
                <a:ea typeface="微软雅黑" panose="020B0503020204020204" pitchFamily="34" charset="-122"/>
              </a:rPr>
              <a:t>4-5</a:t>
            </a:r>
            <a:r>
              <a:rPr lang="zh-CN" altLang="en-US" sz="2000" b="1" dirty="0">
                <a:solidFill>
                  <a:srgbClr val="FF0000"/>
                </a:solidFill>
                <a:latin typeface="微软雅黑" panose="020B0503020204020204" pitchFamily="34" charset="-122"/>
                <a:ea typeface="微软雅黑" panose="020B0503020204020204" pitchFamily="34" charset="-122"/>
              </a:rPr>
              <a:t>点，良乡图书馆大厅</a:t>
            </a:r>
            <a:r>
              <a:rPr lang="zh-CN" altLang="en-US" sz="2000" b="1" dirty="0" smtClean="0">
                <a:solidFill>
                  <a:srgbClr val="FF0000"/>
                </a:solidFill>
                <a:latin typeface="微软雅黑" panose="020B0503020204020204" pitchFamily="34" charset="-122"/>
                <a:ea typeface="微软雅黑" panose="020B0503020204020204" pitchFamily="34" charset="-122"/>
              </a:rPr>
              <a:t>。</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395536" y="72453"/>
            <a:ext cx="5729039"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十    社会实践</a:t>
            </a:r>
            <a:r>
              <a:rPr lang="zh-CN" altLang="en-US" sz="2400" b="1" kern="0" dirty="0">
                <a:solidFill>
                  <a:prstClr val="white"/>
                </a:solidFill>
                <a:latin typeface="微软雅黑" panose="020B0503020204020204" pitchFamily="34" charset="-122"/>
                <a:ea typeface="微软雅黑" panose="020B0503020204020204" pitchFamily="34" charset="-122"/>
              </a:rPr>
              <a:t>调查报告提交与考核</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299093" y="481240"/>
            <a:ext cx="8377371" cy="5077460"/>
          </a:xfrm>
          <a:prstGeom prst="rect">
            <a:avLst/>
          </a:prstGeom>
          <a:noFill/>
        </p:spPr>
        <p:txBody>
          <a:bodyPr wrap="square" rtlCol="0">
            <a:spAutoFit/>
          </a:bodyPr>
          <a:lstStyle/>
          <a:p>
            <a:pPr marL="342900" indent="-342900">
              <a:lnSpc>
                <a:spcPct val="150000"/>
              </a:lnSpc>
              <a:buFont typeface="Wingdings" panose="05000000000000000000" charset="0"/>
              <a:buChar char="Ø"/>
            </a:pPr>
            <a:r>
              <a:rPr lang="en-US" altLang="zh-CN" sz="2800" dirty="0" smtClean="0">
                <a:solidFill>
                  <a:srgbClr val="FF0000"/>
                </a:solidFill>
                <a:latin typeface="黑体" panose="02010609060101010101" pitchFamily="49" charset="-122"/>
                <a:ea typeface="黑体" panose="02010609060101010101" pitchFamily="49" charset="-122"/>
              </a:rPr>
              <a:t>2011</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关注民生，繁荣文化，追问幸福，构建和谐</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charset="0"/>
              <a:buChar char="Ø"/>
            </a:pPr>
            <a:r>
              <a:rPr lang="en-US" altLang="zh-CN" sz="2800" dirty="0">
                <a:solidFill>
                  <a:srgbClr val="FF0000"/>
                </a:solidFill>
                <a:latin typeface="黑体" panose="02010609060101010101" pitchFamily="49" charset="-122"/>
                <a:ea typeface="黑体" panose="02010609060101010101" pitchFamily="49" charset="-122"/>
              </a:rPr>
              <a:t>2012</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凝聚正能量，践行中国梦</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charset="0"/>
              <a:buChar char="Ø"/>
            </a:pPr>
            <a:r>
              <a:rPr lang="en-US" altLang="zh-CN" sz="2800" dirty="0">
                <a:solidFill>
                  <a:srgbClr val="FF0000"/>
                </a:solidFill>
                <a:latin typeface="黑体" panose="02010609060101010101" pitchFamily="49" charset="-122"/>
                <a:ea typeface="黑体" panose="02010609060101010101" pitchFamily="49" charset="-122"/>
              </a:rPr>
              <a:t>2013</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释放正能量    践行核心价值观</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charset="0"/>
              <a:buChar char="Ø"/>
            </a:pPr>
            <a:r>
              <a:rPr lang="en-US" altLang="zh-CN" sz="2800" dirty="0">
                <a:solidFill>
                  <a:srgbClr val="FF0000"/>
                </a:solidFill>
                <a:latin typeface="黑体" panose="02010609060101010101" pitchFamily="49" charset="-122"/>
                <a:ea typeface="黑体" panose="02010609060101010101" pitchFamily="49" charset="-122"/>
              </a:rPr>
              <a:t>2014</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a:solidFill>
                  <a:prstClr val="black"/>
                </a:solidFill>
                <a:latin typeface="黑体" panose="02010609060101010101" pitchFamily="49" charset="-122"/>
                <a:ea typeface="黑体" panose="02010609060101010101" pitchFamily="49" charset="-122"/>
              </a:rPr>
              <a:t>学史明志，纪念抗战胜利七十周年</a:t>
            </a:r>
            <a:endParaRPr lang="zh-CN" altLang="en-US" sz="2400" b="1" dirty="0">
              <a:solidFill>
                <a:prstClr val="black"/>
              </a:solidFill>
              <a:latin typeface="黑体" panose="02010609060101010101" pitchFamily="49" charset="-122"/>
              <a:ea typeface="黑体" panose="02010609060101010101" pitchFamily="49" charset="-122"/>
            </a:endParaRPr>
          </a:p>
          <a:p>
            <a:pPr>
              <a:lnSpc>
                <a:spcPct val="150000"/>
              </a:lnSpc>
            </a:pPr>
            <a:r>
              <a:rPr lang="zh-CN" altLang="en-US" sz="2400" b="1" dirty="0" smtClean="0">
                <a:solidFill>
                  <a:prstClr val="black"/>
                </a:solidFill>
                <a:latin typeface="黑体" panose="02010609060101010101" pitchFamily="49" charset="-122"/>
                <a:ea typeface="黑体" panose="02010609060101010101" pitchFamily="49" charset="-122"/>
              </a:rPr>
              <a:t>            关注</a:t>
            </a:r>
            <a:r>
              <a:rPr lang="zh-CN" altLang="en-US" sz="2400" b="1" dirty="0">
                <a:solidFill>
                  <a:prstClr val="black"/>
                </a:solidFill>
                <a:latin typeface="黑体" panose="02010609060101010101" pitchFamily="49" charset="-122"/>
                <a:ea typeface="黑体" panose="02010609060101010101" pitchFamily="49" charset="-122"/>
              </a:rPr>
              <a:t>时政，认知四个全面战略</a:t>
            </a:r>
            <a:r>
              <a:rPr lang="zh-CN" altLang="en-US" sz="2400" b="1" dirty="0" smtClean="0">
                <a:solidFill>
                  <a:prstClr val="black"/>
                </a:solidFill>
                <a:latin typeface="黑体" panose="02010609060101010101" pitchFamily="49" charset="-122"/>
                <a:ea typeface="黑体" panose="02010609060101010101" pitchFamily="49" charset="-122"/>
              </a:rPr>
              <a:t>布局</a:t>
            </a:r>
            <a:endParaRPr lang="en-US" altLang="zh-CN" sz="2400" b="1" dirty="0" smtClean="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Ø"/>
            </a:pPr>
            <a:r>
              <a:rPr lang="en-US" altLang="zh-CN" sz="2800" dirty="0" smtClean="0">
                <a:solidFill>
                  <a:srgbClr val="FF0000"/>
                </a:solidFill>
                <a:latin typeface="黑体" panose="02010609060101010101" pitchFamily="49" charset="-122"/>
                <a:ea typeface="黑体" panose="02010609060101010101" pitchFamily="49" charset="-122"/>
              </a:rPr>
              <a:t>2015</a:t>
            </a:r>
            <a:r>
              <a:rPr lang="zh-CN" altLang="en-US" sz="2800" dirty="0" smtClean="0">
                <a:solidFill>
                  <a:srgbClr val="FF0000"/>
                </a:solidFill>
                <a:latin typeface="黑体" panose="02010609060101010101" pitchFamily="49" charset="-122"/>
                <a:ea typeface="黑体" panose="02010609060101010101" pitchFamily="49" charset="-122"/>
              </a:rPr>
              <a:t>级：</a:t>
            </a:r>
            <a:r>
              <a:rPr lang="zh-CN" altLang="en-US" sz="2400" b="1" dirty="0" smtClean="0">
                <a:solidFill>
                  <a:prstClr val="black"/>
                </a:solidFill>
                <a:latin typeface="黑体" panose="02010609060101010101" pitchFamily="49" charset="-122"/>
                <a:ea typeface="黑体" panose="02010609060101010101" pitchFamily="49" charset="-122"/>
              </a:rPr>
              <a:t>关注</a:t>
            </a:r>
            <a:r>
              <a:rPr lang="zh-CN" altLang="en-US" sz="2400" b="1" dirty="0">
                <a:solidFill>
                  <a:prstClr val="black"/>
                </a:solidFill>
                <a:latin typeface="黑体" panose="02010609060101010101" pitchFamily="49" charset="-122"/>
                <a:ea typeface="黑体" panose="02010609060101010101" pitchFamily="49" charset="-122"/>
              </a:rPr>
              <a:t>经济新</a:t>
            </a:r>
            <a:r>
              <a:rPr lang="zh-CN" altLang="en-US" sz="2400" b="1" dirty="0" smtClean="0">
                <a:solidFill>
                  <a:prstClr val="black"/>
                </a:solidFill>
                <a:latin typeface="黑体" panose="02010609060101010101" pitchFamily="49" charset="-122"/>
                <a:ea typeface="黑体" panose="02010609060101010101" pitchFamily="49" charset="-122"/>
              </a:rPr>
              <a:t>常态   大众</a:t>
            </a:r>
            <a:r>
              <a:rPr lang="zh-CN" altLang="en-US" sz="2400" b="1" dirty="0">
                <a:solidFill>
                  <a:prstClr val="black"/>
                </a:solidFill>
                <a:latin typeface="黑体" panose="02010609060101010101" pitchFamily="49" charset="-122"/>
                <a:ea typeface="黑体" panose="02010609060101010101" pitchFamily="49" charset="-122"/>
              </a:rPr>
              <a:t>创业，万众创新</a:t>
            </a:r>
            <a:endParaRPr lang="zh-CN" altLang="en-US" sz="2400" b="1" dirty="0">
              <a:solidFill>
                <a:prstClr val="black"/>
              </a:solidFill>
              <a:latin typeface="黑体" panose="02010609060101010101" pitchFamily="49" charset="-122"/>
              <a:ea typeface="黑体" panose="02010609060101010101" pitchFamily="49" charset="-122"/>
            </a:endParaRPr>
          </a:p>
          <a:p>
            <a:pPr marL="342900" indent="-342900">
              <a:lnSpc>
                <a:spcPct val="150000"/>
              </a:lnSpc>
              <a:buFont typeface="Wingdings" panose="05000000000000000000" pitchFamily="2" charset="2"/>
              <a:buChar char="Ø"/>
            </a:pPr>
            <a:r>
              <a:rPr lang="en-US" altLang="zh-CN" sz="2800" dirty="0">
                <a:solidFill>
                  <a:srgbClr val="FF0000"/>
                </a:solidFill>
                <a:latin typeface="黑体" panose="02010609060101010101" pitchFamily="49" charset="-122"/>
                <a:ea typeface="黑体" panose="02010609060101010101" pitchFamily="49" charset="-122"/>
              </a:rPr>
              <a:t>2016</a:t>
            </a:r>
            <a:r>
              <a:rPr lang="zh-CN" altLang="en-US" sz="2800" dirty="0">
                <a:solidFill>
                  <a:srgbClr val="FF0000"/>
                </a:solidFill>
                <a:latin typeface="黑体" panose="02010609060101010101" pitchFamily="49" charset="-122"/>
                <a:ea typeface="黑体" panose="02010609060101010101" pitchFamily="49" charset="-122"/>
              </a:rPr>
              <a:t>级：</a:t>
            </a:r>
            <a:r>
              <a:rPr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践行十九大精神</a:t>
            </a:r>
            <a:r>
              <a:rPr lang="en-US" altLang="zh-CN"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4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共赴新时代征程</a:t>
            </a:r>
            <a:endParaRPr lang="zh-CN" altLang="en-US" sz="2400" b="1" dirty="0">
              <a:solidFill>
                <a:prstClr val="black"/>
              </a:solidFill>
              <a:latin typeface="黑体" panose="02010609060101010101" pitchFamily="49" charset="-122"/>
              <a:ea typeface="黑体" panose="02010609060101010101" pitchFamily="49" charset="-122"/>
            </a:endParaRPr>
          </a:p>
          <a:p>
            <a:pPr>
              <a:lnSpc>
                <a:spcPct val="150000"/>
              </a:lnSpc>
            </a:pPr>
            <a:endParaRPr lang="zh-CN" altLang="en-US" sz="2400" b="1" dirty="0">
              <a:solidFill>
                <a:prstClr val="black"/>
              </a:solidFill>
              <a:latin typeface="黑体" panose="02010609060101010101" pitchFamily="49" charset="-122"/>
              <a:ea typeface="黑体" panose="02010609060101010101" pitchFamily="49" charset="-122"/>
            </a:endParaRPr>
          </a:p>
        </p:txBody>
      </p:sp>
      <p:sp>
        <p:nvSpPr>
          <p:cNvPr id="4" name="流程图: 过程 3"/>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pic>
        <p:nvPicPr>
          <p:cNvPr id="6"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a:solidFill>
                  <a:srgbClr val="FF0000"/>
                </a:solidFill>
                <a:latin typeface="黑体" panose="02010609060101010101" pitchFamily="49" charset="-122"/>
                <a:ea typeface="黑体" panose="02010609060101010101" pitchFamily="49" charset="-122"/>
              </a:rPr>
              <a:t>考    核</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107504" y="1033001"/>
            <a:ext cx="8928991" cy="3139440"/>
          </a:xfrm>
          <a:prstGeom prst="rect">
            <a:avLst/>
          </a:prstGeom>
          <a:noFill/>
        </p:spPr>
        <p:txBody>
          <a:bodyPr wrap="square" rtlCol="0">
            <a:spAutoFit/>
          </a:bodyPr>
          <a:lstStyle/>
          <a:p>
            <a:pPr lvl="0" indent="0" eaLnBrk="0" fontAlgn="base" hangingPunct="0">
              <a:lnSpc>
                <a:spcPct val="125000"/>
              </a:lnSpc>
              <a:spcBef>
                <a:spcPct val="20000"/>
              </a:spcBef>
              <a:spcAft>
                <a:spcPct val="0"/>
              </a:spcAft>
              <a:buClr>
                <a:srgbClr val="A959A1"/>
              </a:buClr>
              <a:buFont typeface="Wingdings" panose="05000000000000000000" pitchFamily="2" charset="2"/>
              <a:buNone/>
            </a:pPr>
            <a:r>
              <a:rPr lang="zh-CN" altLang="en-US" sz="2400" b="1" dirty="0">
                <a:solidFill>
                  <a:schemeClr val="tx1"/>
                </a:solidFill>
                <a:latin typeface="微软雅黑" panose="020B0503020204020204" pitchFamily="34" charset="-122"/>
                <a:ea typeface="微软雅黑" panose="020B0503020204020204" pitchFamily="34" charset="-122"/>
              </a:rPr>
              <a:t>（二）考核：</a:t>
            </a:r>
            <a:endParaRPr lang="zh-CN" altLang="en-US" sz="28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zh-CN" altLang="en-US" sz="2200" b="1" dirty="0">
                <a:solidFill>
                  <a:schemeClr val="tx1"/>
                </a:solidFill>
                <a:latin typeface="微软雅黑" panose="020B0503020204020204" pitchFamily="34" charset="-122"/>
                <a:ea typeface="微软雅黑" panose="020B0503020204020204" pitchFamily="34" charset="-122"/>
              </a:rPr>
              <a:t>调查报告是否突出主题，是否有材料、有观点、有分析、有结论。</a:t>
            </a:r>
            <a:endParaRPr lang="en-US" altLang="zh-CN" sz="22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zh-CN" altLang="en-US" sz="2200" b="1" dirty="0">
                <a:solidFill>
                  <a:schemeClr val="tx1"/>
                </a:solidFill>
                <a:latin typeface="微软雅黑" panose="020B0503020204020204" pitchFamily="34" charset="-122"/>
                <a:ea typeface="微软雅黑" panose="020B0503020204020204" pitchFamily="34" charset="-122"/>
              </a:rPr>
              <a:t>简单应付甚至拼凑抄袭的报告，按不及格处理。</a:t>
            </a:r>
            <a:endParaRPr lang="zh-CN" altLang="en-US" sz="22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zh-CN" altLang="en-US" sz="2200" b="1" dirty="0">
                <a:solidFill>
                  <a:schemeClr val="tx1"/>
                </a:solidFill>
                <a:latin typeface="微软雅黑" panose="020B0503020204020204" pitchFamily="34" charset="-122"/>
                <a:ea typeface="微软雅黑" panose="020B0503020204020204" pitchFamily="34" charset="-122"/>
              </a:rPr>
              <a:t>考核不及格者需补考，即参加下届学生社会实践。</a:t>
            </a:r>
            <a:endParaRPr lang="en-US" altLang="zh-CN" sz="22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25000"/>
              </a:lnSpc>
              <a:spcBef>
                <a:spcPct val="20000"/>
              </a:spcBef>
              <a:spcAft>
                <a:spcPct val="0"/>
              </a:spcAft>
              <a:buClr>
                <a:srgbClr val="A959A1"/>
              </a:buClr>
              <a:buFont typeface="Wingdings" panose="05000000000000000000" pitchFamily="2" charset="2"/>
              <a:buChar char="v"/>
            </a:pPr>
            <a:r>
              <a:rPr lang="zh-CN" altLang="zh-CN" sz="2200" b="1" dirty="0">
                <a:solidFill>
                  <a:srgbClr val="FF0000"/>
                </a:solidFill>
                <a:latin typeface="微软雅黑" panose="020B0503020204020204" pitchFamily="34" charset="-122"/>
                <a:ea typeface="微软雅黑" panose="020B0503020204020204" pitchFamily="34" charset="-122"/>
              </a:rPr>
              <a:t>评分占比</a:t>
            </a:r>
            <a:r>
              <a:rPr lang="zh-CN" altLang="en-US" sz="2200" b="1" dirty="0">
                <a:solidFill>
                  <a:srgbClr val="FF0000"/>
                </a:solidFill>
                <a:latin typeface="微软雅黑" panose="020B0503020204020204" pitchFamily="34" charset="-122"/>
                <a:ea typeface="微软雅黑" panose="020B0503020204020204" pitchFamily="34" charset="-122"/>
              </a:rPr>
              <a:t>：</a:t>
            </a:r>
            <a:r>
              <a:rPr lang="en-US" altLang="zh-CN" sz="2200" b="1" dirty="0">
                <a:solidFill>
                  <a:srgbClr val="FF0000"/>
                </a:solidFill>
                <a:latin typeface="微软雅黑" panose="020B0503020204020204" pitchFamily="34" charset="-122"/>
                <a:ea typeface="微软雅黑" panose="020B0503020204020204" pitchFamily="34" charset="-122"/>
              </a:rPr>
              <a:t> </a:t>
            </a:r>
            <a:endParaRPr lang="en-US" altLang="zh-CN" sz="2000" b="1" dirty="0" smtClean="0">
              <a:solidFill>
                <a:srgbClr val="FF0000"/>
              </a:solidFill>
              <a:latin typeface="微软雅黑" panose="020B0503020204020204" pitchFamily="34" charset="-122"/>
              <a:ea typeface="微软雅黑" panose="020B0503020204020204" pitchFamily="34" charset="-122"/>
            </a:endParaRPr>
          </a:p>
          <a:p>
            <a:pPr lvl="0" eaLnBrk="0" fontAlgn="base" hangingPunct="0">
              <a:lnSpc>
                <a:spcPct val="125000"/>
              </a:lnSpc>
              <a:spcBef>
                <a:spcPct val="20000"/>
              </a:spcBef>
              <a:spcAft>
                <a:spcPct val="0"/>
              </a:spcAft>
              <a:buClr>
                <a:srgbClr val="A959A1"/>
              </a:buClr>
            </a:pPr>
            <a:r>
              <a:rPr lang="en-US" altLang="zh-CN" sz="2800" b="1" dirty="0">
                <a:solidFill>
                  <a:srgbClr val="FF0000"/>
                </a:solidFill>
                <a:latin typeface="微软雅黑" panose="020B0503020204020204" pitchFamily="34" charset="-122"/>
                <a:ea typeface="微软雅黑" panose="020B0503020204020204" pitchFamily="34" charset="-122"/>
              </a:rPr>
              <a:t> </a:t>
            </a:r>
            <a:r>
              <a:rPr lang="en-US" altLang="zh-CN" sz="2800" b="1" dirty="0" smtClean="0">
                <a:solidFill>
                  <a:srgbClr val="FF0000"/>
                </a:solidFill>
                <a:latin typeface="微软雅黑" panose="020B0503020204020204" pitchFamily="34" charset="-122"/>
                <a:ea typeface="微软雅黑" panose="020B0503020204020204" pitchFamily="34" charset="-122"/>
              </a:rPr>
              <a:t>  </a:t>
            </a:r>
            <a:r>
              <a:rPr lang="zh-CN" altLang="zh-CN" sz="2500" b="1" dirty="0" smtClean="0">
                <a:solidFill>
                  <a:srgbClr val="FF0000"/>
                </a:solidFill>
                <a:latin typeface="微软雅黑" panose="020B0503020204020204" pitchFamily="34" charset="-122"/>
                <a:ea typeface="微软雅黑" panose="020B0503020204020204" pitchFamily="34" charset="-122"/>
              </a:rPr>
              <a:t>听课</a:t>
            </a:r>
            <a:r>
              <a:rPr lang="en-US" altLang="zh-CN" sz="2500" b="1" dirty="0">
                <a:solidFill>
                  <a:srgbClr val="FF0000"/>
                </a:solidFill>
                <a:latin typeface="微软雅黑" panose="020B0503020204020204" pitchFamily="34" charset="-122"/>
                <a:ea typeface="微软雅黑" panose="020B0503020204020204" pitchFamily="34" charset="-122"/>
              </a:rPr>
              <a:t>1</a:t>
            </a:r>
            <a:r>
              <a:rPr lang="en-US" altLang="zh-CN" sz="2500" b="1" dirty="0">
                <a:solidFill>
                  <a:srgbClr val="FF0000"/>
                </a:solidFill>
                <a:latin typeface="微软雅黑" panose="020B0503020204020204" pitchFamily="34" charset="-122"/>
                <a:ea typeface="微软雅黑" panose="020B0503020204020204" pitchFamily="34" charset="-122"/>
              </a:rPr>
              <a:t>0</a:t>
            </a:r>
            <a:r>
              <a:rPr lang="zh-CN" altLang="zh-CN" sz="2500" b="1" dirty="0">
                <a:solidFill>
                  <a:srgbClr val="FF0000"/>
                </a:solidFill>
                <a:latin typeface="微软雅黑" panose="020B0503020204020204" pitchFamily="34" charset="-122"/>
                <a:ea typeface="微软雅黑" panose="020B0503020204020204" pitchFamily="34" charset="-122"/>
              </a:rPr>
              <a:t>分</a:t>
            </a:r>
            <a:r>
              <a:rPr lang="en-US" altLang="zh-CN" sz="2500" b="1" dirty="0">
                <a:latin typeface="微软雅黑" panose="020B0503020204020204" pitchFamily="34" charset="-122"/>
                <a:ea typeface="微软雅黑" panose="020B0503020204020204" pitchFamily="34" charset="-122"/>
              </a:rPr>
              <a:t>+</a:t>
            </a:r>
            <a:r>
              <a:rPr lang="zh-CN" altLang="zh-CN" sz="2500" b="1" dirty="0">
                <a:solidFill>
                  <a:srgbClr val="FF0000"/>
                </a:solidFill>
                <a:latin typeface="微软雅黑" panose="020B0503020204020204" pitchFamily="34" charset="-122"/>
                <a:ea typeface="微软雅黑" panose="020B0503020204020204" pitchFamily="34" charset="-122"/>
              </a:rPr>
              <a:t>选题论证</a:t>
            </a:r>
            <a:r>
              <a:rPr lang="zh-CN" altLang="en-US" sz="2500" b="1" dirty="0">
                <a:solidFill>
                  <a:srgbClr val="FF0000"/>
                </a:solidFill>
                <a:latin typeface="微软雅黑" panose="020B0503020204020204" pitchFamily="34" charset="-122"/>
                <a:ea typeface="微软雅黑" panose="020B0503020204020204" pitchFamily="34" charset="-122"/>
              </a:rPr>
              <a:t>和问卷设计</a:t>
            </a:r>
            <a:r>
              <a:rPr lang="en-US" altLang="zh-CN" sz="2500" b="1" dirty="0">
                <a:solidFill>
                  <a:srgbClr val="FF0000"/>
                </a:solidFill>
                <a:latin typeface="微软雅黑" panose="020B0503020204020204" pitchFamily="34" charset="-122"/>
                <a:ea typeface="微软雅黑" panose="020B0503020204020204" pitchFamily="34" charset="-122"/>
              </a:rPr>
              <a:t>20</a:t>
            </a:r>
            <a:r>
              <a:rPr lang="zh-CN" altLang="zh-CN" sz="2500" b="1" dirty="0">
                <a:solidFill>
                  <a:srgbClr val="FF0000"/>
                </a:solidFill>
                <a:latin typeface="微软雅黑" panose="020B0503020204020204" pitchFamily="34" charset="-122"/>
                <a:ea typeface="微软雅黑" panose="020B0503020204020204" pitchFamily="34" charset="-122"/>
              </a:rPr>
              <a:t>分</a:t>
            </a:r>
            <a:r>
              <a:rPr lang="en-US" altLang="zh-CN" sz="2500" b="1" dirty="0">
                <a:latin typeface="微软雅黑" panose="020B0503020204020204" pitchFamily="34" charset="-122"/>
                <a:ea typeface="微软雅黑" panose="020B0503020204020204" pitchFamily="34" charset="-122"/>
              </a:rPr>
              <a:t>+</a:t>
            </a:r>
            <a:r>
              <a:rPr lang="zh-CN" altLang="zh-CN" sz="2500" b="1" dirty="0">
                <a:solidFill>
                  <a:srgbClr val="FF0000"/>
                </a:solidFill>
                <a:latin typeface="微软雅黑" panose="020B0503020204020204" pitchFamily="34" charset="-122"/>
                <a:ea typeface="微软雅黑" panose="020B0503020204020204" pitchFamily="34" charset="-122"/>
              </a:rPr>
              <a:t>调查报告</a:t>
            </a:r>
            <a:r>
              <a:rPr lang="en-US" altLang="zh-CN" sz="2500" b="1" dirty="0">
                <a:solidFill>
                  <a:srgbClr val="FF0000"/>
                </a:solidFill>
                <a:latin typeface="微软雅黑" panose="020B0503020204020204" pitchFamily="34" charset="-122"/>
                <a:ea typeface="微软雅黑" panose="020B0503020204020204" pitchFamily="34" charset="-122"/>
              </a:rPr>
              <a:t>7</a:t>
            </a:r>
            <a:r>
              <a:rPr lang="en-US" altLang="zh-CN" sz="2500" b="1" dirty="0">
                <a:solidFill>
                  <a:srgbClr val="FF0000"/>
                </a:solidFill>
                <a:latin typeface="微软雅黑" panose="020B0503020204020204" pitchFamily="34" charset="-122"/>
                <a:ea typeface="微软雅黑" panose="020B0503020204020204" pitchFamily="34" charset="-122"/>
              </a:rPr>
              <a:t>0</a:t>
            </a:r>
            <a:r>
              <a:rPr lang="zh-CN" altLang="zh-CN" sz="2500" b="1" dirty="0">
                <a:solidFill>
                  <a:srgbClr val="FF0000"/>
                </a:solidFill>
                <a:latin typeface="微软雅黑" panose="020B0503020204020204" pitchFamily="34" charset="-122"/>
                <a:ea typeface="微软雅黑" panose="020B0503020204020204" pitchFamily="34" charset="-122"/>
              </a:rPr>
              <a:t>分</a:t>
            </a:r>
            <a:r>
              <a:rPr lang="en-US" altLang="zh-CN" sz="2500" b="1" dirty="0">
                <a:latin typeface="微软雅黑" panose="020B0503020204020204" pitchFamily="34" charset="-122"/>
                <a:ea typeface="微软雅黑" panose="020B0503020204020204" pitchFamily="34" charset="-122"/>
              </a:rPr>
              <a:t>=</a:t>
            </a:r>
            <a:r>
              <a:rPr lang="en-US" altLang="zh-CN" sz="2500" b="1" dirty="0">
                <a:solidFill>
                  <a:srgbClr val="FF0000"/>
                </a:solidFill>
                <a:latin typeface="微软雅黑" panose="020B0503020204020204" pitchFamily="34" charset="-122"/>
                <a:ea typeface="微软雅黑" panose="020B0503020204020204" pitchFamily="34" charset="-122"/>
              </a:rPr>
              <a:t>100</a:t>
            </a:r>
            <a:endParaRPr lang="zh-CN" altLang="zh-CN" sz="2500" b="1" dirty="0">
              <a:solidFill>
                <a:srgbClr val="FF0000"/>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a:solidFill>
                  <a:srgbClr val="FF0000"/>
                </a:solidFill>
                <a:latin typeface="黑体" panose="02010609060101010101" pitchFamily="49" charset="-122"/>
                <a:ea typeface="黑体" panose="02010609060101010101" pitchFamily="49" charset="-122"/>
              </a:rPr>
              <a:t>答    辩</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107869" y="701193"/>
            <a:ext cx="8928991" cy="2738120"/>
          </a:xfrm>
          <a:prstGeom prst="rect">
            <a:avLst/>
          </a:prstGeom>
          <a:noFill/>
        </p:spPr>
        <p:txBody>
          <a:bodyPr wrap="square" rtlCol="0">
            <a:spAutoFit/>
          </a:bodyPr>
          <a:lstStyle/>
          <a:p>
            <a:pPr marL="342900" lvl="0" indent="-342900" eaLnBrk="0" fontAlgn="base" hangingPunct="0">
              <a:lnSpc>
                <a:spcPct val="150000"/>
              </a:lnSpc>
              <a:spcBef>
                <a:spcPct val="20000"/>
              </a:spcBef>
              <a:spcAft>
                <a:spcPct val="0"/>
              </a:spcAft>
              <a:buClr>
                <a:srgbClr val="A959A1"/>
              </a:buClr>
            </a:pPr>
            <a:r>
              <a:rPr lang="zh-CN" altLang="en-US" sz="2400" b="1" dirty="0">
                <a:solidFill>
                  <a:schemeClr val="tx1"/>
                </a:solidFill>
                <a:latin typeface="微软雅黑" panose="020B0503020204020204" pitchFamily="34" charset="-122"/>
                <a:ea typeface="微软雅黑" panose="020B0503020204020204" pitchFamily="34" charset="-122"/>
              </a:rPr>
              <a:t> （三）答辩：</a:t>
            </a:r>
            <a:endParaRPr lang="zh-CN" altLang="en-US" sz="28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pPr>
            <a:r>
              <a:rPr lang="en-US" altLang="zh-CN" sz="2000" b="1" dirty="0">
                <a:solidFill>
                  <a:schemeClr val="tx1"/>
                </a:solidFill>
                <a:latin typeface="微软雅黑" panose="020B0503020204020204" pitchFamily="34" charset="-122"/>
                <a:ea typeface="微软雅黑" panose="020B0503020204020204" pitchFamily="34" charset="-122"/>
              </a:rPr>
              <a:t>1.</a:t>
            </a:r>
            <a:r>
              <a:rPr lang="zh-CN" altLang="en-US" sz="2000" b="1" dirty="0">
                <a:solidFill>
                  <a:schemeClr val="tx1"/>
                </a:solidFill>
                <a:latin typeface="微软雅黑" panose="020B0503020204020204" pitchFamily="34" charset="-122"/>
                <a:ea typeface="微软雅黑" panose="020B0503020204020204" pitchFamily="34" charset="-122"/>
              </a:rPr>
              <a:t>班级推优。班长负责</a:t>
            </a:r>
            <a:r>
              <a:rPr lang="zh-CN" altLang="en-US" sz="2000" b="1" dirty="0">
                <a:solidFill>
                  <a:srgbClr val="FF0000"/>
                </a:solidFill>
                <a:latin typeface="微软雅黑" panose="020B0503020204020204" pitchFamily="34" charset="-122"/>
                <a:ea typeface="微软雅黑" panose="020B0503020204020204" pitchFamily="34" charset="-122"/>
              </a:rPr>
              <a:t>每个自然班推荐</a:t>
            </a:r>
            <a:r>
              <a:rPr lang="en-US" altLang="zh-CN" sz="2000" b="1" dirty="0">
                <a:solidFill>
                  <a:srgbClr val="FF0000"/>
                </a:solidFill>
                <a:latin typeface="微软雅黑" panose="020B0503020204020204" pitchFamily="34" charset="-122"/>
                <a:ea typeface="微软雅黑" panose="020B0503020204020204" pitchFamily="34" charset="-122"/>
              </a:rPr>
              <a:t>2</a:t>
            </a:r>
            <a:r>
              <a:rPr lang="zh-CN" altLang="en-US" sz="2000" b="1" dirty="0">
                <a:solidFill>
                  <a:srgbClr val="FF0000"/>
                </a:solidFill>
                <a:latin typeface="微软雅黑" panose="020B0503020204020204" pitchFamily="34" charset="-122"/>
                <a:ea typeface="微软雅黑" panose="020B0503020204020204" pitchFamily="34" charset="-122"/>
              </a:rPr>
              <a:t>个优秀团队</a:t>
            </a:r>
            <a:r>
              <a:rPr lang="zh-CN" altLang="en-US" sz="2000" b="1" dirty="0">
                <a:solidFill>
                  <a:schemeClr val="tx1"/>
                </a:solidFill>
                <a:latin typeface="微软雅黑" panose="020B0503020204020204" pitchFamily="34" charset="-122"/>
                <a:ea typeface="微软雅黑" panose="020B0503020204020204" pitchFamily="34" charset="-122"/>
              </a:rPr>
              <a:t>。</a:t>
            </a:r>
            <a:endParaRPr lang="zh-CN" altLang="en-US"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pPr>
            <a:r>
              <a:rPr lang="zh-CN" altLang="en-US" sz="2000" b="1" dirty="0">
                <a:solidFill>
                  <a:schemeClr val="tx1"/>
                </a:solidFill>
                <a:latin typeface="微软雅黑" panose="020B0503020204020204" pitchFamily="34" charset="-122"/>
                <a:ea typeface="微软雅黑" panose="020B0503020204020204" pitchFamily="34" charset="-122"/>
              </a:rPr>
              <a:t> </a:t>
            </a:r>
            <a:r>
              <a:rPr lang="en-US" altLang="zh-CN" sz="2000" b="1" dirty="0">
                <a:solidFill>
                  <a:schemeClr val="tx1"/>
                </a:solidFill>
                <a:latin typeface="微软雅黑" panose="020B0503020204020204" pitchFamily="34" charset="-122"/>
                <a:ea typeface="微软雅黑" panose="020B0503020204020204" pitchFamily="34" charset="-122"/>
              </a:rPr>
              <a:t>2.</a:t>
            </a:r>
            <a:r>
              <a:rPr lang="zh-CN" altLang="en-US" sz="2000" b="1" dirty="0">
                <a:solidFill>
                  <a:schemeClr val="tx1"/>
                </a:solidFill>
                <a:latin typeface="微软雅黑" panose="020B0503020204020204" pitchFamily="34" charset="-122"/>
                <a:ea typeface="微软雅黑" panose="020B0503020204020204" pitchFamily="34" charset="-122"/>
              </a:rPr>
              <a:t>教师择优。每个大课堂的</a:t>
            </a:r>
            <a:r>
              <a:rPr lang="zh-CN" altLang="en-US" sz="2000" b="1" dirty="0">
                <a:solidFill>
                  <a:srgbClr val="FF0000"/>
                </a:solidFill>
                <a:latin typeface="微软雅黑" panose="020B0503020204020204" pitchFamily="34" charset="-122"/>
                <a:ea typeface="微软雅黑" panose="020B0503020204020204" pitchFamily="34" charset="-122"/>
              </a:rPr>
              <a:t>指导教师择优推荐</a:t>
            </a:r>
            <a:r>
              <a:rPr lang="en-US" altLang="zh-CN" sz="2000" b="1" dirty="0">
                <a:solidFill>
                  <a:srgbClr val="FF0000"/>
                </a:solidFill>
                <a:latin typeface="微软雅黑" panose="020B0503020204020204" pitchFamily="34" charset="-122"/>
                <a:ea typeface="微软雅黑" panose="020B0503020204020204" pitchFamily="34" charset="-122"/>
              </a:rPr>
              <a:t>1</a:t>
            </a:r>
            <a:r>
              <a:rPr lang="zh-CN" altLang="en-US" sz="2000" b="1" dirty="0">
                <a:solidFill>
                  <a:srgbClr val="FF0000"/>
                </a:solidFill>
                <a:latin typeface="微软雅黑" panose="020B0503020204020204" pitchFamily="34" charset="-122"/>
                <a:ea typeface="微软雅黑" panose="020B0503020204020204" pitchFamily="34" charset="-122"/>
              </a:rPr>
              <a:t>个优秀团队</a:t>
            </a:r>
            <a:r>
              <a:rPr lang="zh-CN" altLang="en-US" sz="2000" b="1" dirty="0">
                <a:solidFill>
                  <a:schemeClr val="tx1"/>
                </a:solidFill>
                <a:latin typeface="微软雅黑" panose="020B0503020204020204" pitchFamily="34" charset="-122"/>
                <a:ea typeface="微软雅黑" panose="020B0503020204020204" pitchFamily="34" charset="-122"/>
              </a:rPr>
              <a:t>参加答辩。</a:t>
            </a:r>
            <a:endParaRPr lang="en-US" altLang="zh-CN" sz="2000" b="1" dirty="0">
              <a:solidFill>
                <a:schemeClr val="tx1"/>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pPr>
            <a:r>
              <a:rPr lang="en-US" altLang="zh-CN" sz="2000" b="1" dirty="0">
                <a:solidFill>
                  <a:schemeClr val="tx1"/>
                </a:solidFill>
                <a:latin typeface="微软雅黑" panose="020B0503020204020204" pitchFamily="34" charset="-122"/>
                <a:ea typeface="微软雅黑" panose="020B0503020204020204" pitchFamily="34" charset="-122"/>
              </a:rPr>
              <a:t> 3. </a:t>
            </a:r>
            <a:r>
              <a:rPr lang="zh-CN" altLang="en-US" sz="2000" b="1" dirty="0">
                <a:solidFill>
                  <a:schemeClr val="tx1"/>
                </a:solidFill>
                <a:latin typeface="微软雅黑" panose="020B0503020204020204" pitchFamily="34" charset="-122"/>
                <a:ea typeface="微软雅黑" panose="020B0503020204020204" pitchFamily="34" charset="-122"/>
              </a:rPr>
              <a:t>现场答辩。地点待定。</a:t>
            </a:r>
            <a:endParaRPr lang="en-US" altLang="zh-CN"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pPr>
            <a:r>
              <a:rPr lang="en-US" altLang="zh-CN" sz="2000" b="1" dirty="0">
                <a:solidFill>
                  <a:schemeClr val="tx1"/>
                </a:solidFill>
                <a:latin typeface="微软雅黑" panose="020B0503020204020204" pitchFamily="34" charset="-122"/>
                <a:ea typeface="微软雅黑" panose="020B0503020204020204" pitchFamily="34" charset="-122"/>
              </a:rPr>
              <a:t>4. </a:t>
            </a:r>
            <a:r>
              <a:rPr lang="zh-CN" altLang="en-US" sz="2000" b="1" dirty="0">
                <a:solidFill>
                  <a:schemeClr val="tx1"/>
                </a:solidFill>
                <a:latin typeface="微软雅黑" panose="020B0503020204020204" pitchFamily="34" charset="-122"/>
                <a:ea typeface="微软雅黑" panose="020B0503020204020204" pitchFamily="34" charset="-122"/>
              </a:rPr>
              <a:t>选优报奖。</a:t>
            </a:r>
            <a:r>
              <a:rPr lang="zh-CN" altLang="en-US" sz="2000" b="1" dirty="0">
                <a:solidFill>
                  <a:srgbClr val="FF0000"/>
                </a:solidFill>
                <a:latin typeface="微软雅黑" panose="020B0503020204020204" pitchFamily="34" charset="-122"/>
                <a:ea typeface="微软雅黑" panose="020B0503020204020204" pitchFamily="34" charset="-122"/>
              </a:rPr>
              <a:t>特等奖中的前</a:t>
            </a:r>
            <a:r>
              <a:rPr lang="en-US" altLang="zh-CN" sz="2000" b="1" dirty="0">
                <a:solidFill>
                  <a:srgbClr val="FF0000"/>
                </a:solidFill>
                <a:latin typeface="微软雅黑" panose="020B0503020204020204" pitchFamily="34" charset="-122"/>
                <a:ea typeface="微软雅黑" panose="020B0503020204020204" pitchFamily="34" charset="-122"/>
              </a:rPr>
              <a:t>5</a:t>
            </a:r>
            <a:r>
              <a:rPr lang="zh-CN" altLang="en-US" sz="2000" b="1" dirty="0">
                <a:solidFill>
                  <a:srgbClr val="FF0000"/>
                </a:solidFill>
                <a:latin typeface="微软雅黑" panose="020B0503020204020204" pitchFamily="34" charset="-122"/>
                <a:ea typeface="微软雅黑" panose="020B0503020204020204" pitchFamily="34" charset="-122"/>
              </a:rPr>
              <a:t>名</a:t>
            </a:r>
            <a:r>
              <a:rPr lang="zh-CN" altLang="en-US" sz="2000" b="1" dirty="0" smtClean="0">
                <a:solidFill>
                  <a:srgbClr val="FF0000"/>
                </a:solidFill>
                <a:latin typeface="微软雅黑" panose="020B0503020204020204" pitchFamily="34" charset="-122"/>
                <a:ea typeface="微软雅黑" panose="020B0503020204020204" pitchFamily="34" charset="-122"/>
              </a:rPr>
              <a:t>报送</a:t>
            </a:r>
            <a:r>
              <a:rPr lang="zh-CN" altLang="en-US" sz="2000" b="1" dirty="0">
                <a:solidFill>
                  <a:srgbClr val="FF0000"/>
                </a:solidFill>
                <a:latin typeface="微软雅黑" panose="020B0503020204020204" pitchFamily="34" charset="-122"/>
                <a:ea typeface="微软雅黑" panose="020B0503020204020204" pitchFamily="34" charset="-122"/>
              </a:rPr>
              <a:t>北京市教工委评奖。</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a:solidFill>
                  <a:srgbClr val="FF0000"/>
                </a:solidFill>
                <a:latin typeface="黑体" panose="02010609060101010101" pitchFamily="49" charset="-122"/>
                <a:ea typeface="黑体" panose="02010609060101010101" pitchFamily="49" charset="-122"/>
              </a:rPr>
              <a:t>表    彰</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431603" y="816763"/>
            <a:ext cx="8280920" cy="2878455"/>
          </a:xfrm>
          <a:prstGeom prst="rect">
            <a:avLst/>
          </a:prstGeom>
          <a:noFill/>
        </p:spPr>
        <p:txBody>
          <a:bodyPr wrap="square" rtlCol="0">
            <a:spAutoFit/>
          </a:bodyPr>
          <a:lstStyle/>
          <a:p>
            <a:pPr lvl="0" eaLnBrk="0" fontAlgn="base" hangingPunct="0">
              <a:lnSpc>
                <a:spcPct val="150000"/>
              </a:lnSpc>
              <a:spcBef>
                <a:spcPct val="20000"/>
              </a:spcBef>
              <a:spcAft>
                <a:spcPct val="0"/>
              </a:spcAft>
              <a:buClr>
                <a:srgbClr val="A959A1"/>
              </a:buClr>
              <a:defRPr/>
            </a:pPr>
            <a:r>
              <a:rPr lang="zh-CN" altLang="en-US" sz="2400" b="1" dirty="0">
                <a:solidFill>
                  <a:schemeClr val="tx1"/>
                </a:solidFill>
                <a:latin typeface="微软雅黑" panose="020B0503020204020204" pitchFamily="34" charset="-122"/>
                <a:ea typeface="微软雅黑" panose="020B0503020204020204" pitchFamily="34" charset="-122"/>
              </a:rPr>
              <a:t>（四）表彰：</a:t>
            </a:r>
            <a:endParaRPr lang="zh-CN" altLang="en-US" sz="2800" b="1" dirty="0">
              <a:solidFill>
                <a:srgbClr val="000066"/>
              </a:solidFill>
              <a:latin typeface="微软雅黑" panose="020B0503020204020204" pitchFamily="34" charset="-122"/>
              <a:ea typeface="微软雅黑" panose="020B0503020204020204" pitchFamily="34" charset="-122"/>
            </a:endParaRPr>
          </a:p>
          <a:p>
            <a:pPr lvl="0" eaLnBrk="0" fontAlgn="base" hangingPunct="0">
              <a:lnSpc>
                <a:spcPct val="150000"/>
              </a:lnSpc>
              <a:spcBef>
                <a:spcPct val="20000"/>
              </a:spcBef>
              <a:spcAft>
                <a:spcPct val="0"/>
              </a:spcAft>
              <a:buClr>
                <a:srgbClr val="A959A1"/>
              </a:buClr>
              <a:defRPr/>
            </a:pPr>
            <a:r>
              <a:rPr lang="zh-CN" altLang="en-US" sz="2200" b="1" dirty="0">
                <a:solidFill>
                  <a:schemeClr val="tx1"/>
                </a:solidFill>
                <a:latin typeface="微软雅黑" panose="020B0503020204020204" pitchFamily="34" charset="-122"/>
                <a:ea typeface="微软雅黑" panose="020B0503020204020204" pitchFamily="34" charset="-122"/>
              </a:rPr>
              <a:t>答辩结束后颁发校级优秀论文证书。</a:t>
            </a:r>
            <a:endParaRPr lang="en-US" altLang="zh-CN" sz="2200" b="1" dirty="0">
              <a:solidFill>
                <a:schemeClr val="tx1"/>
              </a:solidFill>
              <a:latin typeface="微软雅黑" panose="020B0503020204020204" pitchFamily="34" charset="-122"/>
              <a:ea typeface="微软雅黑" panose="020B0503020204020204" pitchFamily="34" charset="-122"/>
            </a:endParaRPr>
          </a:p>
          <a:p>
            <a:pPr lvl="0" eaLnBrk="0" fontAlgn="base" hangingPunct="0">
              <a:lnSpc>
                <a:spcPct val="150000"/>
              </a:lnSpc>
              <a:spcBef>
                <a:spcPct val="20000"/>
              </a:spcBef>
              <a:spcAft>
                <a:spcPct val="0"/>
              </a:spcAft>
              <a:buClr>
                <a:srgbClr val="A959A1"/>
              </a:buClr>
              <a:defRPr/>
            </a:pPr>
            <a:r>
              <a:rPr lang="zh-CN" altLang="en-US" sz="2200" b="1" dirty="0">
                <a:solidFill>
                  <a:schemeClr val="tx1"/>
                </a:solidFill>
                <a:latin typeface="微软雅黑" panose="020B0503020204020204" pitchFamily="34" charset="-122"/>
                <a:ea typeface="微软雅黑" panose="020B0503020204020204" pitchFamily="34" charset="-122"/>
              </a:rPr>
              <a:t>展示：在马克思主义学院网站展示优秀论文。</a:t>
            </a:r>
            <a:endParaRPr lang="en-US" altLang="zh-CN" sz="2200" b="1" dirty="0">
              <a:solidFill>
                <a:schemeClr val="tx1"/>
              </a:solidFill>
              <a:latin typeface="微软雅黑" panose="020B0503020204020204" pitchFamily="34" charset="-122"/>
              <a:ea typeface="微软雅黑" panose="020B0503020204020204" pitchFamily="34" charset="-122"/>
            </a:endParaRPr>
          </a:p>
          <a:p>
            <a:pPr lvl="0" eaLnBrk="0" fontAlgn="base" hangingPunct="0">
              <a:lnSpc>
                <a:spcPct val="150000"/>
              </a:lnSpc>
              <a:spcBef>
                <a:spcPct val="20000"/>
              </a:spcBef>
              <a:spcAft>
                <a:spcPct val="0"/>
              </a:spcAft>
              <a:buClr>
                <a:srgbClr val="A959A1"/>
              </a:buClr>
              <a:defRPr/>
            </a:pPr>
            <a:r>
              <a:rPr lang="zh-CN" altLang="en-US" sz="2200" b="1" dirty="0">
                <a:solidFill>
                  <a:schemeClr val="tx1"/>
                </a:solidFill>
                <a:latin typeface="微软雅黑" panose="020B0503020204020204" pitchFamily="34" charset="-122"/>
                <a:ea typeface="微软雅黑" panose="020B0503020204020204" pitchFamily="34" charset="-122"/>
              </a:rPr>
              <a:t>报奖：参与北京市评奖的报告结果在</a:t>
            </a:r>
            <a:r>
              <a:rPr lang="en-US" altLang="zh-CN" sz="2200" b="1" dirty="0">
                <a:solidFill>
                  <a:schemeClr val="tx1"/>
                </a:solidFill>
                <a:latin typeface="微软雅黑" panose="020B0503020204020204" pitchFamily="34" charset="-122"/>
                <a:ea typeface="微软雅黑" panose="020B0503020204020204" pitchFamily="34" charset="-122"/>
              </a:rPr>
              <a:t>11</a:t>
            </a:r>
            <a:r>
              <a:rPr lang="zh-CN" altLang="en-US" sz="2200" b="1" dirty="0">
                <a:solidFill>
                  <a:schemeClr val="tx1"/>
                </a:solidFill>
                <a:latin typeface="微软雅黑" panose="020B0503020204020204" pitchFamily="34" charset="-122"/>
                <a:ea typeface="微软雅黑" panose="020B0503020204020204" pitchFamily="34" charset="-122"/>
              </a:rPr>
              <a:t>月底揭晓，</a:t>
            </a:r>
            <a:r>
              <a:rPr lang="zh-CN" altLang="en-US" sz="2200" b="1" dirty="0" smtClean="0">
                <a:solidFill>
                  <a:schemeClr val="tx1"/>
                </a:solidFill>
                <a:latin typeface="微软雅黑" panose="020B0503020204020204" pitchFamily="34" charset="-122"/>
                <a:ea typeface="微软雅黑" panose="020B0503020204020204" pitchFamily="34" charset="-122"/>
              </a:rPr>
              <a:t>届时</a:t>
            </a:r>
            <a:r>
              <a:rPr lang="zh-CN" altLang="en-US" sz="2200" b="1" dirty="0">
                <a:solidFill>
                  <a:schemeClr val="tx1"/>
                </a:solidFill>
                <a:latin typeface="微软雅黑" panose="020B0503020204020204" pitchFamily="34" charset="-122"/>
                <a:ea typeface="微软雅黑" panose="020B0503020204020204" pitchFamily="34" charset="-122"/>
              </a:rPr>
              <a:t>颁发证书，并发校园新闻报道。</a:t>
            </a:r>
            <a:endParaRPr lang="zh-CN" altLang="en-US" sz="2200" b="1" dirty="0">
              <a:solidFill>
                <a:schemeClr val="tx1"/>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十、社会实践安全责任书</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359532" y="1129308"/>
            <a:ext cx="8424935" cy="3804118"/>
          </a:xfrm>
          <a:prstGeom prst="rect">
            <a:avLst/>
          </a:prstGeom>
          <a:noFill/>
        </p:spPr>
        <p:txBody>
          <a:bodyPr wrap="square" rtlCol="0">
            <a:spAutoFit/>
          </a:bodyPr>
          <a:lstStyle/>
          <a:p>
            <a:pPr marL="342900" lvl="0" indent="-342900" eaLnBrk="0" fontAlgn="base" hangingPunct="0">
              <a:lnSpc>
                <a:spcPct val="135000"/>
              </a:lnSpc>
              <a:spcBef>
                <a:spcPct val="20000"/>
              </a:spcBef>
              <a:spcAft>
                <a:spcPct val="0"/>
              </a:spcAft>
              <a:buClr>
                <a:srgbClr val="A959A1"/>
              </a:buClr>
              <a:buFont typeface="Wingdings" panose="05000000000000000000" pitchFamily="2" charset="2"/>
              <a:buChar char="v"/>
            </a:pPr>
            <a:r>
              <a:rPr lang="zh-CN" altLang="zh-CN" sz="2400" b="1" dirty="0">
                <a:solidFill>
                  <a:srgbClr val="000066"/>
                </a:solidFill>
                <a:latin typeface="微软雅黑" panose="020B0503020204020204" pitchFamily="34" charset="-122"/>
                <a:ea typeface="微软雅黑" panose="020B0503020204020204" pitchFamily="34" charset="-122"/>
              </a:rPr>
              <a:t>为贯彻落实国家</a:t>
            </a:r>
            <a:r>
              <a:rPr lang="zh-CN" altLang="en-US" sz="2400" b="1" dirty="0">
                <a:solidFill>
                  <a:srgbClr val="000066"/>
                </a:solidFill>
                <a:latin typeface="微软雅黑" panose="020B0503020204020204" pitchFamily="34" charset="-122"/>
                <a:ea typeface="微软雅黑" panose="020B0503020204020204" pitchFamily="34" charset="-122"/>
              </a:rPr>
              <a:t>和</a:t>
            </a:r>
            <a:r>
              <a:rPr lang="zh-CN" altLang="zh-CN" sz="2400" b="1" dirty="0">
                <a:solidFill>
                  <a:srgbClr val="000066"/>
                </a:solidFill>
                <a:latin typeface="微软雅黑" panose="020B0503020204020204" pitchFamily="34" charset="-122"/>
                <a:ea typeface="微软雅黑" panose="020B0503020204020204" pitchFamily="34" charset="-122"/>
              </a:rPr>
              <a:t>学校有关安全工作管理规定，防患于未然，进一步帮助学生明确安全工作的规范要求，增强安全观念，提高学生的自防、自卫、自治、自救能力，确保社会实践活动安全完成，特签订此</a:t>
            </a:r>
            <a:r>
              <a:rPr lang="zh-CN" altLang="en-US" sz="2400" b="1" dirty="0">
                <a:solidFill>
                  <a:srgbClr val="000066"/>
                </a:solidFill>
                <a:latin typeface="微软雅黑" panose="020B0503020204020204" pitchFamily="34" charset="-122"/>
                <a:ea typeface="微软雅黑" panose="020B0503020204020204" pitchFamily="34" charset="-122"/>
              </a:rPr>
              <a:t>学生个人</a:t>
            </a:r>
            <a:r>
              <a:rPr lang="zh-CN" altLang="zh-CN" sz="2400" b="1" dirty="0">
                <a:solidFill>
                  <a:srgbClr val="000066"/>
                </a:solidFill>
                <a:latin typeface="微软雅黑" panose="020B0503020204020204" pitchFamily="34" charset="-122"/>
                <a:ea typeface="微软雅黑" panose="020B0503020204020204" pitchFamily="34" charset="-122"/>
              </a:rPr>
              <a:t>安全责任书</a:t>
            </a:r>
            <a:r>
              <a:rPr lang="zh-CN" altLang="en-US" sz="2400" b="1" dirty="0">
                <a:solidFill>
                  <a:srgbClr val="000066"/>
                </a:solidFill>
                <a:latin typeface="微软雅黑" panose="020B0503020204020204" pitchFamily="34" charset="-122"/>
                <a:ea typeface="微软雅黑" panose="020B0503020204020204" pitchFamily="34" charset="-122"/>
              </a:rPr>
              <a:t>：</a:t>
            </a:r>
            <a:endParaRPr lang="zh-CN" altLang="zh-CN" sz="24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35000"/>
              </a:lnSpc>
              <a:spcBef>
                <a:spcPct val="20000"/>
              </a:spcBef>
              <a:spcAft>
                <a:spcPct val="0"/>
              </a:spcAft>
              <a:buClr>
                <a:srgbClr val="A959A1"/>
              </a:buClr>
              <a:buFont typeface="Wingdings" panose="05000000000000000000" pitchFamily="2" charset="2"/>
              <a:buChar char="v"/>
            </a:pPr>
            <a:r>
              <a:rPr lang="zh-CN" altLang="zh-CN" sz="2400" b="1" dirty="0" smtClean="0">
                <a:solidFill>
                  <a:srgbClr val="000066"/>
                </a:solidFill>
                <a:latin typeface="微软雅黑" panose="020B0503020204020204" pitchFamily="34" charset="-122"/>
                <a:ea typeface="微软雅黑" panose="020B0503020204020204" pitchFamily="34" charset="-122"/>
              </a:rPr>
              <a:t>１．</a:t>
            </a:r>
            <a:r>
              <a:rPr lang="zh-CN" altLang="zh-CN" sz="2400" b="1" dirty="0">
                <a:solidFill>
                  <a:srgbClr val="000066"/>
                </a:solidFill>
                <a:latin typeface="微软雅黑" panose="020B0503020204020204" pitchFamily="34" charset="-122"/>
                <a:ea typeface="微软雅黑" panose="020B0503020204020204" pitchFamily="34" charset="-122"/>
              </a:rPr>
              <a:t>遵守国家法律、法规，不做任何违法违纪行为。</a:t>
            </a:r>
            <a:endParaRPr lang="zh-CN" altLang="zh-CN" sz="24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35000"/>
              </a:lnSpc>
              <a:spcBef>
                <a:spcPct val="20000"/>
              </a:spcBef>
              <a:spcAft>
                <a:spcPct val="0"/>
              </a:spcAft>
              <a:buClr>
                <a:srgbClr val="A959A1"/>
              </a:buClr>
              <a:buFont typeface="Wingdings" panose="05000000000000000000" pitchFamily="2" charset="2"/>
              <a:buChar char="v"/>
            </a:pPr>
            <a:r>
              <a:rPr lang="en-US" altLang="zh-CN" sz="2400" b="1" dirty="0">
                <a:solidFill>
                  <a:srgbClr val="000066"/>
                </a:solidFill>
                <a:latin typeface="微软雅黑" panose="020B0503020204020204" pitchFamily="34" charset="-122"/>
                <a:ea typeface="微软雅黑" panose="020B0503020204020204" pitchFamily="34" charset="-122"/>
              </a:rPr>
              <a:t>2</a:t>
            </a:r>
            <a:r>
              <a:rPr lang="zh-CN" altLang="zh-CN" sz="2400" b="1" dirty="0">
                <a:solidFill>
                  <a:srgbClr val="000066"/>
                </a:solidFill>
                <a:latin typeface="微软雅黑" panose="020B0503020204020204" pitchFamily="34" charset="-122"/>
                <a:ea typeface="微软雅黑" panose="020B0503020204020204" pitchFamily="34" charset="-122"/>
              </a:rPr>
              <a:t>．尊重各地民族、民俗习惯</a:t>
            </a:r>
            <a:r>
              <a:rPr lang="zh-CN" altLang="zh-CN" sz="2400" b="1" dirty="0" smtClean="0">
                <a:solidFill>
                  <a:srgbClr val="000066"/>
                </a:solidFill>
                <a:latin typeface="微软雅黑" panose="020B0503020204020204" pitchFamily="34" charset="-122"/>
                <a:ea typeface="微软雅黑" panose="020B0503020204020204" pitchFamily="34" charset="-122"/>
              </a:rPr>
              <a:t>。</a:t>
            </a:r>
            <a:endParaRPr lang="en-US" altLang="zh-CN" sz="2400" b="1" dirty="0" smtClean="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35000"/>
              </a:lnSpc>
              <a:spcBef>
                <a:spcPct val="20000"/>
              </a:spcBef>
              <a:spcAft>
                <a:spcPct val="0"/>
              </a:spcAft>
              <a:buClr>
                <a:srgbClr val="A959A1"/>
              </a:buClr>
              <a:buFont typeface="Wingdings" panose="05000000000000000000" pitchFamily="2" charset="2"/>
              <a:buChar char="v"/>
            </a:pPr>
            <a:endParaRPr lang="zh-CN" altLang="en-US" sz="2400" b="1" dirty="0">
              <a:solidFill>
                <a:srgbClr val="000066"/>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 name="文本框 32"/>
          <p:cNvSpPr txBox="1"/>
          <p:nvPr/>
        </p:nvSpPr>
        <p:spPr>
          <a:xfrm>
            <a:off x="395536" y="72453"/>
            <a:ext cx="5729039" cy="461665"/>
          </a:xfrm>
          <a:prstGeom prst="rect">
            <a:avLst/>
          </a:prstGeom>
          <a:noFill/>
        </p:spPr>
        <p:txBody>
          <a:bodyPr wrap="square" rtlCol="0">
            <a:spAutoFit/>
          </a:bodyPr>
          <a:lstStyle/>
          <a:p>
            <a:pPr lvl="0"/>
            <a:r>
              <a:rPr lang="zh-CN" altLang="en-US" sz="2400" b="1" kern="0" dirty="0" smtClean="0">
                <a:solidFill>
                  <a:prstClr val="white"/>
                </a:solidFill>
                <a:latin typeface="微软雅黑" panose="020B0503020204020204" pitchFamily="34" charset="-122"/>
                <a:ea typeface="微软雅黑" panose="020B0503020204020204" pitchFamily="34" charset="-122"/>
              </a:rPr>
              <a:t>十一   社会实践</a:t>
            </a:r>
            <a:r>
              <a:rPr lang="zh-CN" altLang="en-US" sz="2400" b="1" kern="0" dirty="0">
                <a:solidFill>
                  <a:prstClr val="white"/>
                </a:solidFill>
                <a:latin typeface="微软雅黑" panose="020B0503020204020204" pitchFamily="34" charset="-122"/>
                <a:ea typeface="微软雅黑" panose="020B0503020204020204" pitchFamily="34" charset="-122"/>
              </a:rPr>
              <a:t>安全责任书</a:t>
            </a:r>
            <a:endParaRPr lang="zh-CN" altLang="en-US" sz="2400" b="1" kern="0" dirty="0">
              <a:solidFill>
                <a:prstClr val="white"/>
              </a:solidFill>
              <a:latin typeface="微软雅黑" panose="020B0503020204020204" pitchFamily="34" charset="-122"/>
              <a:ea typeface="微软雅黑" panose="020B0503020204020204" pitchFamily="34" charset="-122"/>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a:solidFill>
                  <a:srgbClr val="FF0000"/>
                </a:solidFill>
                <a:latin typeface="黑体" panose="02010609060101010101" pitchFamily="49" charset="-122"/>
                <a:ea typeface="黑体" panose="02010609060101010101" pitchFamily="49" charset="-122"/>
              </a:rPr>
              <a:t>表    彰</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212090" y="511810"/>
            <a:ext cx="8533130" cy="4744720"/>
          </a:xfrm>
          <a:prstGeom prst="rect">
            <a:avLst/>
          </a:prstGeom>
          <a:noFill/>
        </p:spPr>
        <p:txBody>
          <a:bodyPr wrap="square" rtlCol="0">
            <a:spAutoFit/>
          </a:bodyPr>
          <a:lstStyle/>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400" b="1" dirty="0">
                <a:solidFill>
                  <a:srgbClr val="000066"/>
                </a:solidFill>
                <a:latin typeface="微软雅黑" panose="020B0503020204020204" pitchFamily="34" charset="-122"/>
                <a:ea typeface="微软雅黑" panose="020B0503020204020204" pitchFamily="34" charset="-122"/>
              </a:rPr>
              <a:t>3</a:t>
            </a:r>
            <a:r>
              <a:rPr lang="zh-CN" altLang="zh-CN" sz="2400" b="1" dirty="0">
                <a:solidFill>
                  <a:srgbClr val="000066"/>
                </a:solidFill>
                <a:latin typeface="微软雅黑" panose="020B0503020204020204" pitchFamily="34" charset="-122"/>
                <a:ea typeface="微软雅黑" panose="020B0503020204020204" pitchFamily="34" charset="-122"/>
              </a:rPr>
              <a:t>．注意防窃、防交通事故、防意外伤害；登山时不单人单独行动，不到险要地带游玩；</a:t>
            </a:r>
            <a:r>
              <a:rPr lang="zh-CN" altLang="en-US" sz="2400" b="1" dirty="0">
                <a:solidFill>
                  <a:srgbClr val="000066"/>
                </a:solidFill>
                <a:latin typeface="微软雅黑" panose="020B0503020204020204" pitchFamily="34" charset="-122"/>
                <a:ea typeface="微软雅黑" panose="020B0503020204020204" pitchFamily="34" charset="-122"/>
              </a:rPr>
              <a:t>不</a:t>
            </a:r>
            <a:r>
              <a:rPr lang="zh-CN" altLang="zh-CN" sz="2400" b="1" dirty="0">
                <a:solidFill>
                  <a:srgbClr val="000066"/>
                </a:solidFill>
                <a:latin typeface="微软雅黑" panose="020B0503020204020204" pitchFamily="34" charset="-122"/>
                <a:ea typeface="微软雅黑" panose="020B0503020204020204" pitchFamily="34" charset="-122"/>
              </a:rPr>
              <a:t>到水库塘坝等地游泳；注意饮食卫生</a:t>
            </a:r>
            <a:r>
              <a:rPr lang="zh-CN" altLang="en-US" sz="2400" b="1" dirty="0">
                <a:solidFill>
                  <a:srgbClr val="000066"/>
                </a:solidFill>
                <a:latin typeface="微软雅黑" panose="020B0503020204020204" pitchFamily="34" charset="-122"/>
                <a:ea typeface="微软雅黑" panose="020B0503020204020204" pitchFamily="34" charset="-122"/>
              </a:rPr>
              <a:t>。</a:t>
            </a:r>
            <a:endParaRPr lang="zh-CN" altLang="en-US" sz="24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400" b="1" dirty="0">
                <a:solidFill>
                  <a:srgbClr val="000066"/>
                </a:solidFill>
                <a:latin typeface="微软雅黑" panose="020B0503020204020204" pitchFamily="34" charset="-122"/>
                <a:ea typeface="微软雅黑" panose="020B0503020204020204" pitchFamily="34" charset="-122"/>
              </a:rPr>
              <a:t>4. </a:t>
            </a:r>
            <a:r>
              <a:rPr lang="zh-CN" altLang="zh-CN" sz="2400" b="1" dirty="0">
                <a:solidFill>
                  <a:srgbClr val="000066"/>
                </a:solidFill>
                <a:latin typeface="微软雅黑" panose="020B0503020204020204" pitchFamily="34" charset="-122"/>
                <a:ea typeface="微软雅黑" panose="020B0503020204020204" pitchFamily="34" charset="-122"/>
              </a:rPr>
              <a:t>加强组织纪律观念，严格遵守实践团队的组织纪律，不擅自行动</a:t>
            </a:r>
            <a:r>
              <a:rPr lang="zh-CN" altLang="en-US" sz="2400" b="1" dirty="0">
                <a:solidFill>
                  <a:srgbClr val="000066"/>
                </a:solidFill>
                <a:latin typeface="微软雅黑" panose="020B0503020204020204" pitchFamily="34" charset="-122"/>
                <a:ea typeface="微软雅黑" panose="020B0503020204020204" pitchFamily="34" charset="-122"/>
              </a:rPr>
              <a:t>；</a:t>
            </a:r>
            <a:r>
              <a:rPr lang="zh-CN" altLang="zh-CN" sz="2400" b="1" dirty="0">
                <a:solidFill>
                  <a:srgbClr val="000066"/>
                </a:solidFill>
                <a:latin typeface="微软雅黑" panose="020B0503020204020204" pitchFamily="34" charset="-122"/>
                <a:ea typeface="微软雅黑" panose="020B0503020204020204" pitchFamily="34" charset="-122"/>
              </a:rPr>
              <a:t>团队成员间互爱互助，团结协作。</a:t>
            </a:r>
            <a:endParaRPr lang="zh-CN" altLang="zh-CN" sz="24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400" b="1" dirty="0">
                <a:solidFill>
                  <a:srgbClr val="000066"/>
                </a:solidFill>
                <a:latin typeface="微软雅黑" panose="020B0503020204020204" pitchFamily="34" charset="-122"/>
                <a:ea typeface="微软雅黑" panose="020B0503020204020204" pitchFamily="34" charset="-122"/>
              </a:rPr>
              <a:t>5. </a:t>
            </a:r>
            <a:r>
              <a:rPr lang="zh-CN" altLang="zh-CN" sz="2400" b="1" dirty="0">
                <a:solidFill>
                  <a:srgbClr val="000066"/>
                </a:solidFill>
                <a:latin typeface="微软雅黑" panose="020B0503020204020204" pitchFamily="34" charset="-122"/>
                <a:ea typeface="微软雅黑" panose="020B0503020204020204" pitchFamily="34" charset="-122"/>
              </a:rPr>
              <a:t>保持与辅导员的联系，实践期间出现意外事件及时与有关救援部门联系，</a:t>
            </a:r>
            <a:r>
              <a:rPr lang="zh-CN" altLang="en-US" sz="2400" b="1" dirty="0">
                <a:solidFill>
                  <a:srgbClr val="000066"/>
                </a:solidFill>
                <a:latin typeface="微软雅黑" panose="020B0503020204020204" pitchFamily="34" charset="-122"/>
                <a:ea typeface="微软雅黑" panose="020B0503020204020204" pitchFamily="34" charset="-122"/>
              </a:rPr>
              <a:t>并</a:t>
            </a:r>
            <a:r>
              <a:rPr lang="zh-CN" altLang="zh-CN" sz="2400" b="1" dirty="0">
                <a:solidFill>
                  <a:srgbClr val="000066"/>
                </a:solidFill>
                <a:latin typeface="微软雅黑" panose="020B0503020204020204" pitchFamily="34" charset="-122"/>
                <a:ea typeface="微软雅黑" panose="020B0503020204020204" pitchFamily="34" charset="-122"/>
              </a:rPr>
              <a:t>向辅导员汇报情况。</a:t>
            </a:r>
            <a:endParaRPr lang="zh-CN" altLang="zh-CN" sz="24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zh-CN" altLang="zh-CN" sz="2400" b="1" dirty="0">
                <a:solidFill>
                  <a:srgbClr val="FF0000"/>
                </a:solidFill>
                <a:latin typeface="微软雅黑" panose="020B0503020204020204" pitchFamily="34" charset="-122"/>
                <a:ea typeface="微软雅黑" panose="020B0503020204020204" pitchFamily="34" charset="-122"/>
              </a:rPr>
              <a:t>以上</a:t>
            </a:r>
            <a:r>
              <a:rPr lang="zh-CN" altLang="en-US" sz="2400" b="1" dirty="0">
                <a:solidFill>
                  <a:srgbClr val="FF0000"/>
                </a:solidFill>
                <a:latin typeface="微软雅黑" panose="020B0503020204020204" pitchFamily="34" charset="-122"/>
                <a:ea typeface="微软雅黑" panose="020B0503020204020204" pitchFamily="34" charset="-122"/>
              </a:rPr>
              <a:t>告知</a:t>
            </a:r>
            <a:r>
              <a:rPr lang="zh-CN" altLang="zh-CN" sz="2400" b="1" dirty="0">
                <a:solidFill>
                  <a:srgbClr val="FF0000"/>
                </a:solidFill>
                <a:latin typeface="微软雅黑" panose="020B0503020204020204" pitchFamily="34" charset="-122"/>
                <a:ea typeface="微软雅黑" panose="020B0503020204020204" pitchFamily="34" charset="-122"/>
              </a:rPr>
              <a:t>我们保证在实践过程中严格遵守。签</a:t>
            </a:r>
            <a:r>
              <a:rPr lang="zh-CN" altLang="en-US" sz="2400" b="1" dirty="0">
                <a:solidFill>
                  <a:srgbClr val="FF0000"/>
                </a:solidFill>
                <a:latin typeface="微软雅黑" panose="020B0503020204020204" pitchFamily="34" charset="-122"/>
                <a:ea typeface="微软雅黑" panose="020B0503020204020204" pitchFamily="34" charset="-122"/>
              </a:rPr>
              <a:t>字</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5536" y="124098"/>
            <a:ext cx="7992888" cy="523220"/>
          </a:xfrm>
          <a:prstGeom prst="rect">
            <a:avLst/>
          </a:prstGeom>
          <a:noFill/>
        </p:spPr>
        <p:txBody>
          <a:bodyPr wrap="square" rtlCol="0">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关注大学生自身成长</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103111" y="913284"/>
            <a:ext cx="8928991" cy="3262432"/>
          </a:xfrm>
          <a:prstGeom prst="rect">
            <a:avLst/>
          </a:prstGeom>
          <a:noFill/>
        </p:spPr>
        <p:txBody>
          <a:bodyPr wrap="square" rtlCol="0">
            <a:spAutoFit/>
          </a:bodyPr>
          <a:lstStyle/>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zh-CN" altLang="en-US" sz="2400" b="1" dirty="0">
                <a:solidFill>
                  <a:srgbClr val="FF0000"/>
                </a:solidFill>
                <a:latin typeface="微软雅黑" panose="020B0503020204020204" pitchFamily="34" charset="-122"/>
                <a:ea typeface="微软雅黑" panose="020B0503020204020204" pitchFamily="34" charset="-122"/>
              </a:rPr>
              <a:t>为了更好地实践，推荐阅读以下书目：</a:t>
            </a:r>
            <a:endParaRPr lang="en-US" altLang="zh-CN" sz="2400" b="1" dirty="0">
              <a:solidFill>
                <a:srgbClr val="FF0000"/>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000" b="1" dirty="0">
                <a:solidFill>
                  <a:srgbClr val="000066"/>
                </a:solidFill>
                <a:latin typeface="微软雅黑" panose="020B0503020204020204" pitchFamily="34" charset="-122"/>
                <a:ea typeface="微软雅黑" panose="020B0503020204020204" pitchFamily="34" charset="-122"/>
              </a:rPr>
              <a:t>1</a:t>
            </a:r>
            <a:r>
              <a:rPr lang="en-US" altLang="zh-CN" sz="2000" b="1" dirty="0" smtClean="0">
                <a:solidFill>
                  <a:srgbClr val="000066"/>
                </a:solidFill>
                <a:latin typeface="微软雅黑" panose="020B0503020204020204" pitchFamily="34" charset="-122"/>
                <a:ea typeface="微软雅黑" panose="020B0503020204020204" pitchFamily="34" charset="-122"/>
              </a:rPr>
              <a:t>.《</a:t>
            </a:r>
            <a:r>
              <a:rPr lang="zh-CN" altLang="en-US" sz="2000" b="1" dirty="0" smtClean="0">
                <a:solidFill>
                  <a:srgbClr val="000066"/>
                </a:solidFill>
                <a:latin typeface="微软雅黑" panose="020B0503020204020204" pitchFamily="34" charset="-122"/>
                <a:ea typeface="微软雅黑" panose="020B0503020204020204" pitchFamily="34" charset="-122"/>
              </a:rPr>
              <a:t>大学生社会实践理论与实务</a:t>
            </a:r>
            <a:r>
              <a:rPr lang="en-US" altLang="zh-CN" sz="2000" b="1" dirty="0" smtClean="0">
                <a:solidFill>
                  <a:srgbClr val="000066"/>
                </a:solidFill>
                <a:latin typeface="微软雅黑" panose="020B0503020204020204" pitchFamily="34" charset="-122"/>
                <a:ea typeface="微软雅黑" panose="020B0503020204020204" pitchFamily="34" charset="-122"/>
              </a:rPr>
              <a:t>》</a:t>
            </a:r>
            <a:r>
              <a:rPr lang="zh-CN" altLang="en-US" sz="2000" b="1" dirty="0" smtClean="0">
                <a:solidFill>
                  <a:srgbClr val="000066"/>
                </a:solidFill>
                <a:latin typeface="微软雅黑" panose="020B0503020204020204" pitchFamily="34" charset="-122"/>
                <a:ea typeface="微软雅黑" panose="020B0503020204020204" pitchFamily="34" charset="-122"/>
              </a:rPr>
              <a:t>，刘晓东，高等教育出版社，</a:t>
            </a:r>
            <a:r>
              <a:rPr lang="en-US" altLang="zh-CN" sz="2000" b="1" dirty="0" smtClean="0">
                <a:solidFill>
                  <a:srgbClr val="000066"/>
                </a:solidFill>
                <a:latin typeface="微软雅黑" panose="020B0503020204020204" pitchFamily="34" charset="-122"/>
                <a:ea typeface="微软雅黑" panose="020B0503020204020204" pitchFamily="34" charset="-122"/>
              </a:rPr>
              <a:t>2014</a:t>
            </a:r>
            <a:endParaRPr lang="en-US" altLang="zh-CN" sz="2000" b="1" dirty="0" smtClean="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000" b="1" dirty="0" smtClean="0">
                <a:solidFill>
                  <a:srgbClr val="000066"/>
                </a:solidFill>
                <a:latin typeface="微软雅黑" panose="020B0503020204020204" pitchFamily="34" charset="-122"/>
                <a:ea typeface="微软雅黑" panose="020B0503020204020204" pitchFamily="34" charset="-122"/>
              </a:rPr>
              <a:t>2.《</a:t>
            </a:r>
            <a:r>
              <a:rPr lang="zh-CN" altLang="en-US" sz="2000" b="1" dirty="0" smtClean="0">
                <a:solidFill>
                  <a:srgbClr val="000066"/>
                </a:solidFill>
                <a:latin typeface="微软雅黑" panose="020B0503020204020204" pitchFamily="34" charset="-122"/>
                <a:ea typeface="微软雅黑" panose="020B0503020204020204" pitchFamily="34" charset="-122"/>
              </a:rPr>
              <a:t>社会调查方法与实践</a:t>
            </a:r>
            <a:r>
              <a:rPr lang="en-US" altLang="zh-CN" sz="2000" b="1" dirty="0" smtClean="0">
                <a:solidFill>
                  <a:srgbClr val="000066"/>
                </a:solidFill>
                <a:latin typeface="微软雅黑" panose="020B0503020204020204" pitchFamily="34" charset="-122"/>
                <a:ea typeface="微软雅黑" panose="020B0503020204020204" pitchFamily="34" charset="-122"/>
              </a:rPr>
              <a:t>》</a:t>
            </a:r>
            <a:r>
              <a:rPr lang="zh-CN" altLang="en-US" sz="2000" b="1" dirty="0" smtClean="0">
                <a:solidFill>
                  <a:srgbClr val="000066"/>
                </a:solidFill>
                <a:latin typeface="微软雅黑" panose="020B0503020204020204" pitchFamily="34" charset="-122"/>
                <a:ea typeface="微软雅黑" panose="020B0503020204020204" pitchFamily="34" charset="-122"/>
              </a:rPr>
              <a:t>，杜智敏，电子工业出版社，</a:t>
            </a:r>
            <a:r>
              <a:rPr lang="en-US" altLang="zh-CN" sz="2000" b="1" dirty="0" smtClean="0">
                <a:solidFill>
                  <a:srgbClr val="000066"/>
                </a:solidFill>
                <a:latin typeface="微软雅黑" panose="020B0503020204020204" pitchFamily="34" charset="-122"/>
                <a:ea typeface="微软雅黑" panose="020B0503020204020204" pitchFamily="34" charset="-122"/>
              </a:rPr>
              <a:t>2014</a:t>
            </a:r>
            <a:endParaRPr lang="en-US" altLang="zh-CN" sz="2000" b="1" dirty="0" smtClean="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000" b="1" dirty="0" smtClean="0">
                <a:solidFill>
                  <a:srgbClr val="000066"/>
                </a:solidFill>
                <a:latin typeface="微软雅黑" panose="020B0503020204020204" pitchFamily="34" charset="-122"/>
                <a:ea typeface="微软雅黑" panose="020B0503020204020204" pitchFamily="34" charset="-122"/>
              </a:rPr>
              <a:t>3.《</a:t>
            </a:r>
            <a:r>
              <a:rPr lang="zh-CN" altLang="en-US" sz="2000" b="1" dirty="0">
                <a:solidFill>
                  <a:srgbClr val="000066"/>
                </a:solidFill>
                <a:latin typeface="微软雅黑" panose="020B0503020204020204" pitchFamily="34" charset="-122"/>
                <a:ea typeface="微软雅黑" panose="020B0503020204020204" pitchFamily="34" charset="-122"/>
              </a:rPr>
              <a:t>大学生社会实践导读</a:t>
            </a:r>
            <a:r>
              <a:rPr lang="en-US" altLang="zh-CN" sz="2000" b="1" dirty="0">
                <a:solidFill>
                  <a:srgbClr val="000066"/>
                </a:solidFill>
                <a:latin typeface="微软雅黑" panose="020B0503020204020204" pitchFamily="34" charset="-122"/>
                <a:ea typeface="微软雅黑" panose="020B0503020204020204" pitchFamily="34" charset="-122"/>
              </a:rPr>
              <a:t>》</a:t>
            </a:r>
            <a:r>
              <a:rPr lang="zh-CN" altLang="en-US" sz="2000" b="1" dirty="0">
                <a:solidFill>
                  <a:srgbClr val="000066"/>
                </a:solidFill>
                <a:latin typeface="微软雅黑" panose="020B0503020204020204" pitchFamily="34" charset="-122"/>
                <a:ea typeface="微软雅黑" panose="020B0503020204020204" pitchFamily="34" charset="-122"/>
              </a:rPr>
              <a:t>， 冯艾，社会科学文献出版社，</a:t>
            </a:r>
            <a:r>
              <a:rPr lang="en-US" altLang="zh-CN" sz="2000" b="1" dirty="0">
                <a:solidFill>
                  <a:srgbClr val="000066"/>
                </a:solidFill>
                <a:latin typeface="微软雅黑" panose="020B0503020204020204" pitchFamily="34" charset="-122"/>
                <a:ea typeface="微软雅黑" panose="020B0503020204020204" pitchFamily="34" charset="-122"/>
              </a:rPr>
              <a:t>2005</a:t>
            </a:r>
            <a:endParaRPr lang="en-US" altLang="zh-CN"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000" b="1" dirty="0" smtClean="0">
                <a:solidFill>
                  <a:srgbClr val="000066"/>
                </a:solidFill>
                <a:latin typeface="微软雅黑" panose="020B0503020204020204" pitchFamily="34" charset="-122"/>
                <a:ea typeface="微软雅黑" panose="020B0503020204020204" pitchFamily="34" charset="-122"/>
              </a:rPr>
              <a:t>4..《</a:t>
            </a:r>
            <a:r>
              <a:rPr lang="zh-CN" altLang="en-US" sz="2000" b="1" dirty="0">
                <a:solidFill>
                  <a:srgbClr val="000066"/>
                </a:solidFill>
                <a:latin typeface="微软雅黑" panose="020B0503020204020204" pitchFamily="34" charset="-122"/>
                <a:ea typeface="微软雅黑" panose="020B0503020204020204" pitchFamily="34" charset="-122"/>
              </a:rPr>
              <a:t>大学生社会实践教程</a:t>
            </a:r>
            <a:r>
              <a:rPr lang="en-US" altLang="zh-CN" sz="2000" b="1" dirty="0">
                <a:solidFill>
                  <a:srgbClr val="000066"/>
                </a:solidFill>
                <a:latin typeface="微软雅黑" panose="020B0503020204020204" pitchFamily="34" charset="-122"/>
                <a:ea typeface="微软雅黑" panose="020B0503020204020204" pitchFamily="34" charset="-122"/>
              </a:rPr>
              <a:t>》</a:t>
            </a:r>
            <a:r>
              <a:rPr lang="zh-CN" altLang="en-US" sz="2000" b="1" dirty="0">
                <a:solidFill>
                  <a:srgbClr val="000066"/>
                </a:solidFill>
                <a:latin typeface="微软雅黑" panose="020B0503020204020204" pitchFamily="34" charset="-122"/>
                <a:ea typeface="微软雅黑" panose="020B0503020204020204" pitchFamily="34" charset="-122"/>
              </a:rPr>
              <a:t>，陈曦，机械工业出版社，</a:t>
            </a:r>
            <a:r>
              <a:rPr lang="en-US" altLang="zh-CN" sz="2000" b="1" dirty="0">
                <a:solidFill>
                  <a:srgbClr val="000066"/>
                </a:solidFill>
                <a:latin typeface="微软雅黑" panose="020B0503020204020204" pitchFamily="34" charset="-122"/>
                <a:ea typeface="微软雅黑" panose="020B0503020204020204" pitchFamily="34" charset="-122"/>
              </a:rPr>
              <a:t>2006</a:t>
            </a:r>
            <a:endParaRPr lang="en-US" altLang="zh-CN" sz="2000" b="1" dirty="0">
              <a:solidFill>
                <a:srgbClr val="000066"/>
              </a:solidFill>
              <a:latin typeface="微软雅黑" panose="020B0503020204020204" pitchFamily="34" charset="-122"/>
              <a:ea typeface="微软雅黑" panose="020B0503020204020204" pitchFamily="34" charset="-122"/>
            </a:endParaRPr>
          </a:p>
          <a:p>
            <a:pPr marL="342900" lvl="0" indent="-342900" eaLnBrk="0" fontAlgn="base" hangingPunct="0">
              <a:lnSpc>
                <a:spcPct val="150000"/>
              </a:lnSpc>
              <a:spcBef>
                <a:spcPct val="20000"/>
              </a:spcBef>
              <a:spcAft>
                <a:spcPct val="0"/>
              </a:spcAft>
              <a:buClr>
                <a:srgbClr val="A959A1"/>
              </a:buClr>
              <a:buFont typeface="Wingdings" panose="05000000000000000000" pitchFamily="2" charset="2"/>
              <a:buChar char="v"/>
            </a:pPr>
            <a:r>
              <a:rPr lang="en-US" altLang="zh-CN" sz="2000" b="1" dirty="0" smtClean="0">
                <a:solidFill>
                  <a:srgbClr val="000066"/>
                </a:solidFill>
                <a:latin typeface="微软雅黑" panose="020B0503020204020204" pitchFamily="34" charset="-122"/>
                <a:ea typeface="微软雅黑" panose="020B0503020204020204" pitchFamily="34" charset="-122"/>
              </a:rPr>
              <a:t>5..《</a:t>
            </a:r>
            <a:r>
              <a:rPr lang="zh-CN" altLang="en-US" sz="2000" b="1" dirty="0">
                <a:solidFill>
                  <a:srgbClr val="000066"/>
                </a:solidFill>
                <a:latin typeface="微软雅黑" panose="020B0503020204020204" pitchFamily="34" charset="-122"/>
                <a:ea typeface="微软雅黑" panose="020B0503020204020204" pitchFamily="34" charset="-122"/>
              </a:rPr>
              <a:t>大学生社会实践概论</a:t>
            </a:r>
            <a:r>
              <a:rPr lang="en-US" altLang="zh-CN" sz="2000" b="1" dirty="0">
                <a:solidFill>
                  <a:srgbClr val="000066"/>
                </a:solidFill>
                <a:latin typeface="微软雅黑" panose="020B0503020204020204" pitchFamily="34" charset="-122"/>
                <a:ea typeface="微软雅黑" panose="020B0503020204020204" pitchFamily="34" charset="-122"/>
              </a:rPr>
              <a:t>》</a:t>
            </a:r>
            <a:r>
              <a:rPr lang="zh-CN" altLang="en-US" sz="2000" b="1" dirty="0">
                <a:solidFill>
                  <a:srgbClr val="000066"/>
                </a:solidFill>
                <a:latin typeface="微软雅黑" panose="020B0503020204020204" pitchFamily="34" charset="-122"/>
                <a:ea typeface="微软雅黑" panose="020B0503020204020204" pitchFamily="34" charset="-122"/>
              </a:rPr>
              <a:t>，王小云，王辉，中国经济出版社，</a:t>
            </a:r>
            <a:r>
              <a:rPr lang="en-US" altLang="zh-CN" sz="2000" b="1" dirty="0">
                <a:solidFill>
                  <a:srgbClr val="000066"/>
                </a:solidFill>
                <a:latin typeface="微软雅黑" panose="020B0503020204020204" pitchFamily="34" charset="-122"/>
                <a:ea typeface="微软雅黑" panose="020B0503020204020204" pitchFamily="34" charset="-122"/>
              </a:rPr>
              <a:t>2005</a:t>
            </a:r>
            <a:endParaRPr sz="2000" dirty="0">
              <a:solidFill>
                <a:prstClr val="black"/>
              </a:solidFill>
              <a:latin typeface="黑体" panose="02010609060101010101" pitchFamily="49" charset="-122"/>
              <a:ea typeface="黑体" panose="02010609060101010101" pitchFamily="49" charset="-122"/>
            </a:endParaRPr>
          </a:p>
        </p:txBody>
      </p:sp>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cs typeface="+mn-cs"/>
            </a:endParaRPr>
          </a:p>
        </p:txBody>
      </p:sp>
      <p:pic>
        <p:nvPicPr>
          <p:cNvPr id="9"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8" descr="竹海8"/>
          <p:cNvPicPr>
            <a:picLocks noGrp="1" noChangeAspect="1" noChangeArrowheads="1"/>
          </p:cNvPicPr>
          <p:nvPr>
            <p:ph/>
          </p:nvPr>
        </p:nvPicPr>
        <p:blipFill>
          <a:blip r:embed="rId1">
            <a:extLst>
              <a:ext uri="{28A0092B-C50C-407E-A947-70E740481C1C}">
                <a14:useLocalDpi xmlns:a14="http://schemas.microsoft.com/office/drawing/2010/main" val="0"/>
              </a:ext>
            </a:extLst>
          </a:blip>
          <a:srcRect t="27315" b="18079"/>
          <a:stretch>
            <a:fillRect/>
          </a:stretch>
        </p:blipFill>
        <p:spPr>
          <a:xfrm>
            <a:off x="3630" y="621915"/>
            <a:ext cx="9165584" cy="4556510"/>
          </a:xfrm>
        </p:spPr>
      </p:pic>
      <p:sp>
        <p:nvSpPr>
          <p:cNvPr id="43020" name="Text Box 12"/>
          <p:cNvSpPr txBox="1">
            <a:spLocks noChangeArrowheads="1"/>
          </p:cNvSpPr>
          <p:nvPr/>
        </p:nvSpPr>
        <p:spPr bwMode="auto">
          <a:xfrm>
            <a:off x="0" y="994020"/>
            <a:ext cx="9144000"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17088" dir="2436078" algn="ctr" rotWithShape="0">
                    <a:srgbClr val="FFFF00">
                      <a:alpha val="50000"/>
                    </a:srgbClr>
                  </a:outerShdw>
                </a:effectLst>
              </a14:hiddenEffects>
            </a:ext>
          </a:extLst>
        </p:spPr>
        <p:txBody>
          <a:bodyPr>
            <a:spAutoFit/>
          </a:bodyPr>
          <a:lstStyle/>
          <a:p>
            <a:pPr algn="ctr" fontAlgn="base">
              <a:spcBef>
                <a:spcPct val="50000"/>
              </a:spcBef>
              <a:spcAft>
                <a:spcPct val="0"/>
              </a:spcAft>
              <a:buFont typeface="Arial" panose="020B0604020202020204" pitchFamily="34" charset="0"/>
              <a:buNone/>
            </a:pPr>
            <a:r>
              <a:rPr lang="zh-CN" altLang="en-US" sz="4400" dirty="0" smtClean="0">
                <a:solidFill>
                  <a:srgbClr val="F3F300"/>
                </a:solidFill>
                <a:effectLst>
                  <a:outerShdw blurRad="38100" dist="38100" dir="2700000" algn="tl">
                    <a:srgbClr val="C0C0C0"/>
                  </a:outerShdw>
                </a:effectLst>
                <a:latin typeface="华文琥珀" panose="02010800040101010101" pitchFamily="2" charset="-122"/>
                <a:ea typeface="华文琥珀" panose="02010800040101010101" pitchFamily="2" charset="-122"/>
              </a:rPr>
              <a:t>纸上得来终觉浅，绝知此事要躬行</a:t>
            </a:r>
            <a:endParaRPr lang="zh-CN" altLang="en-US" sz="4400" dirty="0" smtClean="0">
              <a:solidFill>
                <a:srgbClr val="F3F300"/>
              </a:solidFill>
              <a:effectLst>
                <a:outerShdw blurRad="38100" dist="38100" dir="2700000" algn="tl">
                  <a:srgbClr val="C0C0C0"/>
                </a:outerShdw>
              </a:effectLst>
              <a:latin typeface="华文琥珀" panose="02010800040101010101" pitchFamily="2" charset="-122"/>
              <a:ea typeface="华文琥珀" panose="02010800040101010101" pitchFamily="2" charset="-122"/>
            </a:endParaRPr>
          </a:p>
          <a:p>
            <a:pPr algn="ctr" fontAlgn="base">
              <a:spcBef>
                <a:spcPct val="50000"/>
              </a:spcBef>
              <a:spcAft>
                <a:spcPct val="0"/>
              </a:spcAft>
              <a:buFont typeface="Arial" panose="020B0604020202020204" pitchFamily="34" charset="0"/>
              <a:buNone/>
            </a:pPr>
            <a:r>
              <a:rPr lang="zh-CN" altLang="zh-CN" sz="4400" dirty="0" smtClean="0">
                <a:solidFill>
                  <a:srgbClr val="F3F300"/>
                </a:solidFill>
                <a:effectLst>
                  <a:outerShdw blurRad="38100" dist="38100" dir="2700000" algn="tl">
                    <a:srgbClr val="C0C0C0"/>
                  </a:outerShdw>
                </a:effectLst>
                <a:latin typeface="华文琥珀" panose="02010800040101010101" pitchFamily="2" charset="-122"/>
                <a:ea typeface="华文琥珀" panose="02010800040101010101" pitchFamily="2" charset="-122"/>
              </a:rPr>
              <a:t>行是知之始，知是行之成</a:t>
            </a:r>
            <a:endParaRPr lang="zh-CN" altLang="zh-CN" sz="4400" dirty="0" smtClean="0">
              <a:solidFill>
                <a:srgbClr val="F3F300"/>
              </a:solidFill>
              <a:effectLst>
                <a:outerShdw blurRad="38100" dist="38100" dir="2700000" algn="tl">
                  <a:srgbClr val="C0C0C0"/>
                </a:outerShdw>
              </a:effectLst>
              <a:latin typeface="华文琥珀" panose="02010800040101010101" pitchFamily="2" charset="-122"/>
              <a:ea typeface="华文琥珀" panose="02010800040101010101" pitchFamily="2" charset="-122"/>
            </a:endParaRPr>
          </a:p>
          <a:p>
            <a:pPr algn="ctr" fontAlgn="base">
              <a:spcBef>
                <a:spcPct val="50000"/>
              </a:spcBef>
              <a:spcAft>
                <a:spcPct val="0"/>
              </a:spcAft>
              <a:buFont typeface="Arial" panose="020B0604020202020204" pitchFamily="34" charset="0"/>
              <a:buNone/>
            </a:pPr>
            <a:r>
              <a:rPr lang="zh-CN" altLang="zh-CN" sz="4400" dirty="0" smtClean="0">
                <a:solidFill>
                  <a:srgbClr val="F3F300"/>
                </a:solidFill>
                <a:effectLst>
                  <a:outerShdw blurRad="38100" dist="38100" dir="2700000" algn="tl">
                    <a:srgbClr val="C0C0C0"/>
                  </a:outerShdw>
                </a:effectLst>
                <a:latin typeface="华文琥珀" panose="02010800040101010101" pitchFamily="2" charset="-122"/>
                <a:ea typeface="华文琥珀" panose="02010800040101010101" pitchFamily="2" charset="-122"/>
              </a:rPr>
              <a:t>学以致用，知行合一</a:t>
            </a:r>
            <a:endParaRPr lang="zh-CN" altLang="zh-CN" sz="4400" dirty="0" smtClean="0">
              <a:solidFill>
                <a:srgbClr val="F3F300"/>
              </a:solidFill>
              <a:effectLst>
                <a:outerShdw blurRad="38100" dist="38100" dir="2700000" algn="tl">
                  <a:srgbClr val="C0C0C0"/>
                </a:outerShdw>
              </a:effectLst>
              <a:latin typeface="华文琥珀" panose="02010800040101010101" pitchFamily="2" charset="-122"/>
              <a:ea typeface="华文琥珀" panose="02010800040101010101" pitchFamily="2" charset="-122"/>
            </a:endParaRPr>
          </a:p>
          <a:p>
            <a:pPr algn="ctr" fontAlgn="base">
              <a:spcBef>
                <a:spcPct val="50000"/>
              </a:spcBef>
              <a:spcAft>
                <a:spcPct val="0"/>
              </a:spcAft>
              <a:buFont typeface="Arial" panose="020B0604020202020204" pitchFamily="34" charset="0"/>
              <a:buNone/>
            </a:pPr>
            <a:r>
              <a:rPr lang="zh-CN" altLang="en-US" sz="4400" dirty="0" smtClean="0">
                <a:solidFill>
                  <a:srgbClr val="FFFF00"/>
                </a:solidFill>
                <a:effectLst>
                  <a:outerShdw blurRad="38100" dist="38100" dir="2700000" algn="tl">
                    <a:srgbClr val="C0C0C0"/>
                  </a:outerShdw>
                </a:effectLst>
                <a:ea typeface="华文琥珀" panose="02010800040101010101" pitchFamily="2" charset="-122"/>
              </a:rPr>
              <a:t>祝同学们暑假愉快</a:t>
            </a:r>
            <a:endParaRPr lang="zh-CN" altLang="en-US" sz="4400" dirty="0" smtClean="0">
              <a:solidFill>
                <a:srgbClr val="FFFF00"/>
              </a:solidFill>
              <a:effectLst>
                <a:outerShdw blurRad="38100" dist="38100" dir="2700000" algn="tl">
                  <a:srgbClr val="C0C0C0"/>
                </a:outerShdw>
              </a:effectLst>
              <a:ea typeface="华文琥珀" panose="02010800040101010101" pitchFamily="2"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defRPr/>
            </a:pPr>
            <a:r>
              <a:rPr lang="zh-CN" altLang="en-US" sz="2400" kern="0" dirty="0" smtClean="0">
                <a:solidFill>
                  <a:prstClr val="white"/>
                </a:solidFill>
                <a:latin typeface="+mj-ea"/>
                <a:ea typeface="+mj-ea"/>
              </a:rPr>
              <a:t>  </a:t>
            </a:r>
            <a:r>
              <a:rPr lang="zh-CN" altLang="en-US" sz="2400" b="1" kern="0" dirty="0" smtClean="0">
                <a:solidFill>
                  <a:prstClr val="white"/>
                </a:solidFill>
                <a:latin typeface="+mj-ea"/>
                <a:ea typeface="+mj-ea"/>
              </a:rPr>
              <a:t>北京理工大学本科生</a:t>
            </a:r>
            <a:r>
              <a:rPr lang="zh-CN" altLang="en-US" sz="2400" b="1" kern="0" dirty="0">
                <a:solidFill>
                  <a:prstClr val="white"/>
                </a:solidFill>
                <a:latin typeface="+mj-ea"/>
                <a:ea typeface="+mj-ea"/>
              </a:rPr>
              <a:t>思想政治理论</a:t>
            </a:r>
            <a:r>
              <a:rPr lang="zh-CN" altLang="en-US" sz="2400" b="1" kern="0" dirty="0" smtClean="0">
                <a:solidFill>
                  <a:prstClr val="white"/>
                </a:solidFill>
                <a:latin typeface="+mj-ea"/>
                <a:ea typeface="+mj-ea"/>
              </a:rPr>
              <a:t>课暑期</a:t>
            </a:r>
            <a:r>
              <a:rPr lang="zh-CN" altLang="en-US" sz="2400" b="1" kern="0" dirty="0">
                <a:solidFill>
                  <a:prstClr val="white"/>
                </a:solidFill>
                <a:latin typeface="+mj-ea"/>
                <a:ea typeface="+mj-ea"/>
              </a:rPr>
              <a:t>社会实践</a:t>
            </a:r>
            <a:endParaRPr lang="zh-CN" altLang="en-US" sz="2400" b="1" kern="0" dirty="0" smtClean="0">
              <a:solidFill>
                <a:prstClr val="white"/>
              </a:solidFill>
              <a:latin typeface="+mj-ea"/>
              <a:ea typeface="+mj-ea"/>
            </a:endParaRPr>
          </a:p>
        </p:txBody>
      </p:sp>
      <p:pic>
        <p:nvPicPr>
          <p:cNvPr id="7" name="Picture 2" descr="D:\康凯\进行中\北理工\new ppt\导图\10-16\2-01.png"/>
          <p:cNvPicPr>
            <a:picLocks noChangeAspect="1" noChangeArrowheads="1"/>
          </p:cNvPicPr>
          <p:nvPr/>
        </p:nvPicPr>
        <p:blipFill rotWithShape="1">
          <a:blip r:embed="rId3"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9545" y="1345332"/>
            <a:ext cx="8581390" cy="3231654"/>
          </a:xfrm>
          <a:prstGeom prst="rect">
            <a:avLst/>
          </a:prstGeom>
          <a:noFill/>
        </p:spPr>
        <p:txBody>
          <a:bodyPr wrap="square" rtlCol="0">
            <a:spAutoFit/>
          </a:bodyPr>
          <a:lstStyle/>
          <a:p>
            <a:pPr>
              <a:lnSpc>
                <a:spcPct val="80000"/>
              </a:lnSpc>
              <a:buFont typeface="Wingdings" panose="05000000000000000000" pitchFamily="2" charset="2"/>
              <a:buNone/>
            </a:pPr>
            <a:endParaRPr lang="zh-CN" altLang="en-US" sz="2800" b="1" dirty="0" smtClean="0">
              <a:solidFill>
                <a:srgbClr val="0000FF"/>
              </a:solidFill>
            </a:endParaRPr>
          </a:p>
          <a:p>
            <a:pPr>
              <a:lnSpc>
                <a:spcPct val="130000"/>
              </a:lnSpc>
              <a:spcBef>
                <a:spcPct val="0"/>
              </a:spcBef>
              <a:buSzPct val="105000"/>
            </a:pPr>
            <a:r>
              <a:rPr lang="zh-CN" altLang="en-US" sz="8800" dirty="0" smtClean="0">
                <a:solidFill>
                  <a:prstClr val="black"/>
                </a:solidFill>
              </a:rPr>
              <a:t>       </a:t>
            </a:r>
            <a:endParaRPr lang="zh-CN" altLang="zh-CN" sz="2400" dirty="0">
              <a:solidFill>
                <a:prstClr val="black"/>
              </a:solidFill>
            </a:endParaRPr>
          </a:p>
          <a:p>
            <a:pPr>
              <a:lnSpc>
                <a:spcPct val="130000"/>
              </a:lnSpc>
              <a:spcBef>
                <a:spcPct val="0"/>
              </a:spcBef>
              <a:buSzPct val="105000"/>
              <a:buFont typeface="Wingdings" panose="05000000000000000000" charset="0"/>
              <a:buChar char="Ø"/>
            </a:pPr>
            <a:endParaRPr lang="zh-CN" altLang="en-US" sz="2400" dirty="0">
              <a:solidFill>
                <a:prstClr val="black"/>
              </a:solidFill>
              <a:effectLst>
                <a:outerShdw blurRad="38100" dist="38100" dir="2700000">
                  <a:srgbClr val="FFFFFF"/>
                </a:outerShdw>
              </a:effectLst>
              <a:latin typeface="Arial" panose="020B0604020202020204" pitchFamily="34" charset="0"/>
            </a:endParaRPr>
          </a:p>
          <a:p>
            <a:pPr>
              <a:lnSpc>
                <a:spcPct val="150000"/>
              </a:lnSpc>
              <a:buFont typeface="Wingdings" panose="05000000000000000000" charset="0"/>
              <a:buNone/>
            </a:pPr>
            <a:endParaRPr lang="zh-CN" altLang="en-US" sz="2400" b="1" dirty="0">
              <a:solidFill>
                <a:prstClr val="black"/>
              </a:solidFill>
              <a:latin typeface="黑体" panose="02010609060101010101" pitchFamily="49" charset="-122"/>
              <a:ea typeface="黑体" panose="02010609060101010101" pitchFamily="49" charset="-122"/>
            </a:endParaRPr>
          </a:p>
        </p:txBody>
      </p:sp>
      <p:sp>
        <p:nvSpPr>
          <p:cNvPr id="2" name="矩形 1"/>
          <p:cNvSpPr/>
          <p:nvPr/>
        </p:nvSpPr>
        <p:spPr>
          <a:xfrm>
            <a:off x="2195736" y="1993404"/>
            <a:ext cx="4680520" cy="1446550"/>
          </a:xfrm>
          <a:prstGeom prst="rect">
            <a:avLst/>
          </a:prstGeom>
          <a:noFill/>
          <a:effectLst>
            <a:innerShdw blurRad="63500" dist="50800" dir="13500000">
              <a:prstClr val="black">
                <a:alpha val="50000"/>
              </a:prstClr>
            </a:innerShdw>
          </a:effectLst>
          <a:scene3d>
            <a:camera prst="perspectiveRelaxedModerately"/>
            <a:lightRig rig="threePt" dir="t"/>
          </a:scene3d>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8800" b="1" dirty="0" smtClean="0">
                <a:ln w="11430"/>
                <a:effectLst>
                  <a:outerShdw blurRad="50800" dist="39000" dir="5460000" algn="tl">
                    <a:srgbClr val="000000">
                      <a:alpha val="38000"/>
                    </a:srgbClr>
                  </a:outerShdw>
                </a:effectLst>
              </a:rPr>
              <a:t>谢     谢</a:t>
            </a:r>
            <a:endParaRPr lang="zh-CN" altLang="en-US" sz="8800" b="1" dirty="0">
              <a:ln w="11430"/>
              <a:effectLst>
                <a:outerShdw blurRad="50800" dist="39000" dir="5460000" algn="tl">
                  <a:srgbClr val="000000">
                    <a:alpha val="38000"/>
                  </a:srgbClr>
                </a:outerShdw>
              </a:effectLst>
            </a:endParaRPr>
          </a:p>
        </p:txBody>
      </p:sp>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流程图: 过程 5"/>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defRPr/>
            </a:pPr>
            <a:r>
              <a:rPr lang="zh-CN" altLang="en-US" sz="2400" kern="0" dirty="0" smtClean="0">
                <a:solidFill>
                  <a:prstClr val="white"/>
                </a:solidFill>
                <a:latin typeface="微软雅黑" panose="020B0503020204020204" pitchFamily="34" charset="-122"/>
                <a:ea typeface="微软雅黑" panose="020B0503020204020204" pitchFamily="34" charset="-122"/>
              </a:rPr>
              <a:t>  </a:t>
            </a:r>
            <a:r>
              <a:rPr lang="zh-CN" altLang="en-US" sz="2400" b="1" kern="0" dirty="0" smtClean="0">
                <a:solidFill>
                  <a:prstClr val="white"/>
                </a:solidFill>
                <a:latin typeface="微软雅黑" panose="020B0503020204020204" pitchFamily="34" charset="-122"/>
                <a:ea typeface="微软雅黑" panose="020B0503020204020204" pitchFamily="34" charset="-122"/>
              </a:rPr>
              <a:t>北京理工大学本科生</a:t>
            </a:r>
            <a:r>
              <a:rPr lang="zh-CN" altLang="en-US" sz="2400" b="1" kern="0" dirty="0">
                <a:solidFill>
                  <a:prstClr val="white"/>
                </a:solidFill>
                <a:latin typeface="微软雅黑" panose="020B0503020204020204" pitchFamily="34" charset="-122"/>
                <a:ea typeface="微软雅黑" panose="020B0503020204020204" pitchFamily="34" charset="-122"/>
              </a:rPr>
              <a:t>思想政治理论</a:t>
            </a:r>
            <a:r>
              <a:rPr lang="zh-CN" altLang="en-US" sz="2400" b="1" kern="0" dirty="0" smtClean="0">
                <a:solidFill>
                  <a:prstClr val="white"/>
                </a:solidFill>
                <a:latin typeface="微软雅黑" panose="020B0503020204020204" pitchFamily="34" charset="-122"/>
                <a:ea typeface="微软雅黑" panose="020B0503020204020204" pitchFamily="34" charset="-122"/>
              </a:rPr>
              <a:t>课暑期</a:t>
            </a:r>
            <a:r>
              <a:rPr lang="zh-CN" altLang="en-US" sz="2400" b="1" kern="0" dirty="0">
                <a:solidFill>
                  <a:prstClr val="white"/>
                </a:solidFill>
                <a:latin typeface="微软雅黑" panose="020B0503020204020204" pitchFamily="34" charset="-122"/>
                <a:ea typeface="微软雅黑" panose="020B0503020204020204" pitchFamily="34" charset="-122"/>
              </a:rPr>
              <a:t>社会实践</a:t>
            </a:r>
            <a:endParaRPr lang="zh-CN" altLang="en-US" sz="2400" b="1" kern="0" dirty="0" smtClean="0">
              <a:solidFill>
                <a:prstClr val="white"/>
              </a:solidFill>
              <a:latin typeface="微软雅黑" panose="020B0503020204020204" pitchFamily="34" charset="-122"/>
              <a:ea typeface="微软雅黑" panose="020B0503020204020204" pitchFamily="34" charset="-122"/>
            </a:endParaRPr>
          </a:p>
        </p:txBody>
      </p:sp>
      <p:pic>
        <p:nvPicPr>
          <p:cNvPr id="7" name="Picture 2" descr="D:\康凯\进行中\北理工\new ppt\导图\10-16\2-01.png"/>
          <p:cNvPicPr>
            <a:picLocks noChangeAspect="1" noChangeArrowheads="1"/>
          </p:cNvPicPr>
          <p:nvPr/>
        </p:nvPicPr>
        <p:blipFill rotWithShape="1">
          <a:blip r:embed="rId2"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79512" y="1273328"/>
            <a:ext cx="8424936" cy="535531"/>
          </a:xfrm>
          <a:prstGeom prst="rect">
            <a:avLst/>
          </a:prstGeom>
          <a:noFill/>
        </p:spPr>
        <p:txBody>
          <a:bodyPr wrap="square" rtlCol="0">
            <a:spAutoFit/>
          </a:bodyPr>
          <a:lstStyle/>
          <a:p>
            <a:pPr marL="342900" indent="-342900">
              <a:lnSpc>
                <a:spcPct val="120000"/>
              </a:lnSpc>
              <a:buFont typeface="Wingdings" panose="05000000000000000000" charset="0"/>
              <a:buChar char="Ø"/>
            </a:pPr>
            <a:endParaRPr lang="zh-CN" altLang="en-US" sz="2400" b="1" dirty="0">
              <a:solidFill>
                <a:prstClr val="black"/>
              </a:solidFill>
            </a:endParaRPr>
          </a:p>
        </p:txBody>
      </p:sp>
      <p:graphicFrame>
        <p:nvGraphicFramePr>
          <p:cNvPr id="2" name="表格 1"/>
          <p:cNvGraphicFramePr>
            <a:graphicFrameLocks noGrp="1"/>
          </p:cNvGraphicFramePr>
          <p:nvPr/>
        </p:nvGraphicFramePr>
        <p:xfrm>
          <a:off x="107504" y="624060"/>
          <a:ext cx="8856984" cy="4609704"/>
        </p:xfrm>
        <a:graphic>
          <a:graphicData uri="http://schemas.openxmlformats.org/drawingml/2006/table">
            <a:tbl>
              <a:tblPr firstRow="1" firstCol="1" bandRow="1">
                <a:tableStyleId>{5C22544A-7EE6-4342-B048-85BDC9FD1C3A}</a:tableStyleId>
              </a:tblPr>
              <a:tblGrid>
                <a:gridCol w="711342"/>
                <a:gridCol w="3644634"/>
                <a:gridCol w="864096"/>
                <a:gridCol w="1466535"/>
                <a:gridCol w="1201377"/>
                <a:gridCol w="969000"/>
              </a:tblGrid>
              <a:tr h="446865">
                <a:tc>
                  <a:txBody>
                    <a:bodyPr/>
                    <a:lstStyle/>
                    <a:p>
                      <a:pPr algn="just">
                        <a:spcAft>
                          <a:spcPts val="0"/>
                        </a:spcAft>
                      </a:pPr>
                      <a:r>
                        <a:rPr lang="zh-CN" sz="1400" kern="100" dirty="0">
                          <a:effectLst/>
                        </a:rPr>
                        <a:t>年度</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论文题目</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获奖类别</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作者</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指导教师</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446865">
                <a:tc>
                  <a:txBody>
                    <a:bodyPr/>
                    <a:lstStyle/>
                    <a:p>
                      <a:pPr algn="just">
                        <a:spcAft>
                          <a:spcPts val="0"/>
                        </a:spcAft>
                      </a:pPr>
                      <a:r>
                        <a:rPr lang="en-US" sz="1400" kern="100" dirty="0">
                          <a:effectLst/>
                        </a:rPr>
                        <a:t>2009</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山东省肥城市陈家埠村饮用水水源地基础状况调查分析报告</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优秀奖</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李</a:t>
                      </a:r>
                      <a:r>
                        <a:rPr lang="en-US" sz="1400" kern="100" dirty="0">
                          <a:effectLst/>
                        </a:rPr>
                        <a:t>  </a:t>
                      </a:r>
                      <a:r>
                        <a:rPr lang="zh-CN" sz="1400" kern="100" dirty="0">
                          <a:effectLst/>
                        </a:rPr>
                        <a:t>昂</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软件学院</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陈宗海</a:t>
                      </a:r>
                      <a:endParaRPr lang="zh-CN" sz="1400" kern="100" dirty="0">
                        <a:effectLst/>
                      </a:endParaRPr>
                    </a:p>
                    <a:p>
                      <a:pPr algn="just">
                        <a:spcAft>
                          <a:spcPts val="0"/>
                        </a:spcAft>
                      </a:pPr>
                      <a:r>
                        <a:rPr lang="zh-CN" sz="1400" kern="100" dirty="0">
                          <a:effectLst/>
                        </a:rPr>
                        <a:t>黄</a:t>
                      </a:r>
                      <a:r>
                        <a:rPr lang="en-US" sz="1400" kern="100" dirty="0">
                          <a:effectLst/>
                        </a:rPr>
                        <a:t>   </a:t>
                      </a:r>
                      <a:r>
                        <a:rPr lang="zh-CN" sz="1400" kern="100" dirty="0">
                          <a:effectLst/>
                        </a:rPr>
                        <a:t>擎</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r>
              <a:tr h="547622">
                <a:tc>
                  <a:txBody>
                    <a:bodyPr/>
                    <a:lstStyle/>
                    <a:p>
                      <a:pPr algn="just">
                        <a:spcAft>
                          <a:spcPts val="0"/>
                        </a:spcAft>
                      </a:pPr>
                      <a:r>
                        <a:rPr lang="en-US" sz="1400" kern="100">
                          <a:effectLst/>
                        </a:rPr>
                        <a:t>2010</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当代女大学生婚恋观、幸福观浅析</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二等奖</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刘雅祺</a:t>
                      </a:r>
                      <a:r>
                        <a:rPr lang="en-US" sz="1400" kern="100" dirty="0">
                          <a:effectLst/>
                        </a:rPr>
                        <a:t>  </a:t>
                      </a:r>
                      <a:r>
                        <a:rPr lang="zh-CN" sz="1400" kern="100" dirty="0">
                          <a:effectLst/>
                        </a:rPr>
                        <a:t>赵姜颖</a:t>
                      </a:r>
                      <a:endParaRPr lang="zh-CN" sz="1400" kern="100" dirty="0">
                        <a:effectLst/>
                      </a:endParaRPr>
                    </a:p>
                    <a:p>
                      <a:pPr algn="just">
                        <a:spcAft>
                          <a:spcPts val="0"/>
                        </a:spcAft>
                      </a:pPr>
                      <a:r>
                        <a:rPr lang="zh-CN" sz="1400" kern="100" dirty="0">
                          <a:effectLst/>
                        </a:rPr>
                        <a:t>高天琦</a:t>
                      </a:r>
                      <a:r>
                        <a:rPr lang="en-US" sz="1400" kern="100" dirty="0">
                          <a:effectLst/>
                        </a:rPr>
                        <a:t>  </a:t>
                      </a:r>
                      <a:r>
                        <a:rPr lang="zh-CN" sz="1400" kern="100" dirty="0">
                          <a:effectLst/>
                        </a:rPr>
                        <a:t>云</a:t>
                      </a:r>
                      <a:r>
                        <a:rPr lang="en-US" sz="1400" kern="100" dirty="0">
                          <a:effectLst/>
                        </a:rPr>
                        <a:t>   </a:t>
                      </a:r>
                      <a:r>
                        <a:rPr lang="zh-CN" sz="1400" kern="100" dirty="0">
                          <a:effectLst/>
                        </a:rPr>
                        <a:t>璐</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管理与经济学院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崔建霞</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r>
              <a:tr h="446865">
                <a:tc>
                  <a:txBody>
                    <a:bodyPr/>
                    <a:lstStyle/>
                    <a:p>
                      <a:pPr algn="just">
                        <a:spcAft>
                          <a:spcPts val="0"/>
                        </a:spcAft>
                      </a:pPr>
                      <a:r>
                        <a:rPr lang="en-US" sz="1400" kern="100">
                          <a:effectLst/>
                        </a:rPr>
                        <a:t>2010</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大学生网络使用行为的调查分析</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三等奖</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陶</a:t>
                      </a:r>
                      <a:r>
                        <a:rPr lang="en-US" sz="1400" kern="100">
                          <a:effectLst/>
                        </a:rPr>
                        <a:t>   </a:t>
                      </a:r>
                      <a:r>
                        <a:rPr lang="zh-CN" sz="1400" kern="100">
                          <a:effectLst/>
                        </a:rPr>
                        <a:t>灼</a:t>
                      </a:r>
                      <a:r>
                        <a:rPr lang="en-US" sz="1400" kern="100">
                          <a:effectLst/>
                        </a:rPr>
                        <a:t>  </a:t>
                      </a:r>
                      <a:r>
                        <a:rPr lang="zh-CN" sz="1400" kern="100">
                          <a:effectLst/>
                        </a:rPr>
                        <a:t>赵悦彤</a:t>
                      </a:r>
                      <a:endParaRPr lang="zh-CN" sz="1400" kern="100">
                        <a:effectLst/>
                      </a:endParaRPr>
                    </a:p>
                    <a:p>
                      <a:pPr algn="just">
                        <a:spcAft>
                          <a:spcPts val="0"/>
                        </a:spcAft>
                      </a:pPr>
                      <a:r>
                        <a:rPr lang="zh-CN" sz="1400" kern="100">
                          <a:effectLst/>
                        </a:rPr>
                        <a:t>周</a:t>
                      </a:r>
                      <a:r>
                        <a:rPr lang="en-US" sz="1400" kern="100">
                          <a:effectLst/>
                        </a:rPr>
                        <a:t>   </a:t>
                      </a:r>
                      <a:r>
                        <a:rPr lang="zh-CN" sz="1400" kern="100">
                          <a:effectLst/>
                        </a:rPr>
                        <a:t>健</a:t>
                      </a:r>
                      <a:r>
                        <a:rPr lang="en-US" sz="1400" kern="100">
                          <a:effectLst/>
                        </a:rPr>
                        <a:t>  </a:t>
                      </a:r>
                      <a:r>
                        <a:rPr lang="zh-CN" sz="1400" kern="100">
                          <a:effectLst/>
                        </a:rPr>
                        <a:t>蔡成晨</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机电学院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李林英</a:t>
                      </a:r>
                      <a:endParaRPr lang="zh-CN" sz="1400" kern="100">
                        <a:effectLst/>
                      </a:endParaRPr>
                    </a:p>
                    <a:p>
                      <a:pPr algn="just">
                        <a:spcAft>
                          <a:spcPts val="0"/>
                        </a:spcAft>
                      </a:pPr>
                      <a:r>
                        <a:rPr lang="zh-CN" sz="1400" kern="100">
                          <a:effectLst/>
                        </a:rPr>
                        <a:t>张毅翔</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777271">
                <a:tc>
                  <a:txBody>
                    <a:bodyPr/>
                    <a:lstStyle/>
                    <a:p>
                      <a:pPr algn="just">
                        <a:spcAft>
                          <a:spcPts val="0"/>
                        </a:spcAft>
                      </a:pPr>
                      <a:r>
                        <a:rPr lang="en-US" sz="1400" kern="100">
                          <a:effectLst/>
                        </a:rPr>
                        <a:t>2011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中国人幸福吗？——我国部分地区人民生活幸福指数调查</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二等奖</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王</a:t>
                      </a:r>
                      <a:r>
                        <a:rPr lang="en-US" sz="1400" kern="100" dirty="0">
                          <a:effectLst/>
                        </a:rPr>
                        <a:t>   </a:t>
                      </a:r>
                      <a:r>
                        <a:rPr lang="zh-CN" sz="1400" kern="100" dirty="0">
                          <a:effectLst/>
                        </a:rPr>
                        <a:t>超</a:t>
                      </a:r>
                      <a:r>
                        <a:rPr lang="en-US" sz="1400" kern="100" dirty="0">
                          <a:effectLst/>
                        </a:rPr>
                        <a:t>  </a:t>
                      </a:r>
                      <a:r>
                        <a:rPr lang="zh-CN" sz="1400" kern="100" dirty="0">
                          <a:effectLst/>
                        </a:rPr>
                        <a:t>王倚天</a:t>
                      </a:r>
                      <a:endParaRPr lang="zh-CN" sz="1400" kern="100" dirty="0">
                        <a:effectLst/>
                      </a:endParaRPr>
                    </a:p>
                    <a:p>
                      <a:pPr algn="just">
                        <a:spcAft>
                          <a:spcPts val="0"/>
                        </a:spcAft>
                      </a:pPr>
                      <a:r>
                        <a:rPr lang="zh-CN" sz="1400" kern="100" dirty="0">
                          <a:effectLst/>
                        </a:rPr>
                        <a:t>王子巍</a:t>
                      </a:r>
                      <a:r>
                        <a:rPr lang="en-US" sz="1400" kern="100" dirty="0">
                          <a:effectLst/>
                        </a:rPr>
                        <a:t>  </a:t>
                      </a:r>
                      <a:r>
                        <a:rPr lang="zh-CN" sz="1400" kern="100" dirty="0">
                          <a:effectLst/>
                        </a:rPr>
                        <a:t>周晓航</a:t>
                      </a:r>
                      <a:endParaRPr lang="zh-CN" sz="1400" kern="100" dirty="0">
                        <a:effectLst/>
                      </a:endParaRPr>
                    </a:p>
                    <a:p>
                      <a:pPr algn="just">
                        <a:spcAft>
                          <a:spcPts val="0"/>
                        </a:spcAft>
                      </a:pPr>
                      <a:r>
                        <a:rPr lang="zh-CN" sz="1400" kern="100" dirty="0">
                          <a:effectLst/>
                        </a:rPr>
                        <a:t>龚阳玉洁 李永善</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宇航学院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陈宗海</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r>
              <a:tr h="720080">
                <a:tc>
                  <a:txBody>
                    <a:bodyPr/>
                    <a:lstStyle/>
                    <a:p>
                      <a:pPr algn="just">
                        <a:spcAft>
                          <a:spcPts val="0"/>
                        </a:spcAft>
                      </a:pPr>
                      <a:r>
                        <a:rPr lang="en-US" sz="1400" kern="100">
                          <a:effectLst/>
                        </a:rPr>
                        <a:t>2011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艺术形象对大学生影响的现状、评析与对策探究——以马克思主义艺术理论为分析视角</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三等奖</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何灵渊</a:t>
                      </a:r>
                      <a:r>
                        <a:rPr lang="en-US" sz="1400" kern="100" dirty="0">
                          <a:effectLst/>
                        </a:rPr>
                        <a:t>  </a:t>
                      </a:r>
                      <a:r>
                        <a:rPr lang="zh-CN" sz="1400" kern="100" dirty="0">
                          <a:effectLst/>
                        </a:rPr>
                        <a:t>张</a:t>
                      </a:r>
                      <a:r>
                        <a:rPr lang="en-US" sz="1400" kern="100" dirty="0">
                          <a:effectLst/>
                        </a:rPr>
                        <a:t>   </a:t>
                      </a:r>
                      <a:r>
                        <a:rPr lang="zh-CN" sz="1400" kern="100" dirty="0">
                          <a:effectLst/>
                        </a:rPr>
                        <a:t>诚</a:t>
                      </a:r>
                      <a:endParaRPr lang="zh-CN" sz="1400" kern="100" dirty="0">
                        <a:effectLst/>
                      </a:endParaRPr>
                    </a:p>
                    <a:p>
                      <a:pPr algn="just">
                        <a:spcAft>
                          <a:spcPts val="0"/>
                        </a:spcAft>
                      </a:pPr>
                      <a:r>
                        <a:rPr lang="zh-CN" sz="1400" kern="100" dirty="0">
                          <a:effectLst/>
                        </a:rPr>
                        <a:t>赵旭强</a:t>
                      </a:r>
                      <a:r>
                        <a:rPr lang="en-US" sz="1400" kern="100" dirty="0">
                          <a:effectLst/>
                        </a:rPr>
                        <a:t>  </a:t>
                      </a:r>
                      <a:r>
                        <a:rPr lang="zh-CN" sz="1400" kern="100" dirty="0">
                          <a:effectLst/>
                        </a:rPr>
                        <a:t>贾志威</a:t>
                      </a:r>
                      <a:endParaRPr lang="zh-CN" sz="1400" kern="100" dirty="0">
                        <a:effectLst/>
                      </a:endParaRPr>
                    </a:p>
                    <a:p>
                      <a:pPr algn="just">
                        <a:spcAft>
                          <a:spcPts val="0"/>
                        </a:spcAft>
                      </a:pPr>
                      <a:r>
                        <a:rPr lang="zh-CN" sz="1400" kern="100" dirty="0">
                          <a:effectLst/>
                        </a:rPr>
                        <a:t>郭沛东</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计算机学院</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刘新刚</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720080">
                <a:tc>
                  <a:txBody>
                    <a:bodyPr/>
                    <a:lstStyle/>
                    <a:p>
                      <a:pPr algn="just">
                        <a:spcAft>
                          <a:spcPts val="0"/>
                        </a:spcAft>
                      </a:pPr>
                      <a:r>
                        <a:rPr lang="en-US" sz="1400" kern="100">
                          <a:effectLst/>
                        </a:rPr>
                        <a:t>2012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当代公民思想政治道德发展状况及其影响因素研究</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特等奖</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文思思</a:t>
                      </a:r>
                      <a:r>
                        <a:rPr lang="en-US" sz="1400" kern="100">
                          <a:effectLst/>
                        </a:rPr>
                        <a:t>  </a:t>
                      </a:r>
                      <a:r>
                        <a:rPr lang="zh-CN" sz="1400" kern="100">
                          <a:effectLst/>
                        </a:rPr>
                        <a:t>武</a:t>
                      </a:r>
                      <a:r>
                        <a:rPr lang="en-US" sz="1400" kern="100">
                          <a:effectLst/>
                        </a:rPr>
                        <a:t>   </a:t>
                      </a:r>
                      <a:r>
                        <a:rPr lang="zh-CN" sz="1400" kern="100">
                          <a:effectLst/>
                        </a:rPr>
                        <a:t>昉</a:t>
                      </a:r>
                      <a:r>
                        <a:rPr lang="en-US" sz="1400" kern="100">
                          <a:effectLst/>
                        </a:rPr>
                        <a:t>  </a:t>
                      </a:r>
                      <a:endParaRPr lang="zh-CN" sz="1400" kern="100">
                        <a:effectLst/>
                      </a:endParaRPr>
                    </a:p>
                    <a:p>
                      <a:pPr algn="just">
                        <a:spcAft>
                          <a:spcPts val="0"/>
                        </a:spcAft>
                      </a:pPr>
                      <a:r>
                        <a:rPr lang="zh-CN" sz="1400" kern="100">
                          <a:effectLst/>
                        </a:rPr>
                        <a:t>张</a:t>
                      </a:r>
                      <a:r>
                        <a:rPr lang="en-US" sz="1400" kern="100">
                          <a:effectLst/>
                        </a:rPr>
                        <a:t>   </a:t>
                      </a:r>
                      <a:r>
                        <a:rPr lang="zh-CN" sz="1400" kern="100">
                          <a:effectLst/>
                        </a:rPr>
                        <a:t>悦</a:t>
                      </a:r>
                      <a:r>
                        <a:rPr lang="en-US" sz="1400" kern="100">
                          <a:effectLst/>
                        </a:rPr>
                        <a:t>  </a:t>
                      </a:r>
                      <a:r>
                        <a:rPr lang="zh-CN" sz="1400" kern="100">
                          <a:effectLst/>
                        </a:rPr>
                        <a:t>李琦来</a:t>
                      </a:r>
                      <a:r>
                        <a:rPr lang="en-US" sz="1400" kern="100">
                          <a:effectLst/>
                        </a:rPr>
                        <a:t>  </a:t>
                      </a:r>
                      <a:endParaRPr lang="zh-CN" sz="1400" kern="100">
                        <a:effectLst/>
                      </a:endParaRPr>
                    </a:p>
                    <a:p>
                      <a:pPr algn="just">
                        <a:spcAft>
                          <a:spcPts val="0"/>
                        </a:spcAft>
                      </a:pPr>
                      <a:r>
                        <a:rPr lang="zh-CN" sz="1400" kern="100">
                          <a:effectLst/>
                        </a:rPr>
                        <a:t>袁亚敏</a:t>
                      </a:r>
                      <a:r>
                        <a:rPr lang="en-US" sz="1400" kern="100">
                          <a:effectLst/>
                        </a:rPr>
                        <a:t>  </a:t>
                      </a:r>
                      <a:r>
                        <a:rPr lang="zh-CN" sz="1400" kern="100">
                          <a:effectLst/>
                        </a:rPr>
                        <a:t>李书华</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人文学院</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张毅翔</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r>
              <a:tr h="504056">
                <a:tc>
                  <a:txBody>
                    <a:bodyPr/>
                    <a:lstStyle/>
                    <a:p>
                      <a:pPr algn="just">
                        <a:spcAft>
                          <a:spcPts val="0"/>
                        </a:spcAft>
                      </a:pPr>
                      <a:r>
                        <a:rPr lang="en-US" sz="1400" kern="100">
                          <a:effectLst/>
                        </a:rPr>
                        <a:t>2012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北京市廉租房建设调查报告</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一等奖</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骆胤成</a:t>
                      </a:r>
                      <a:r>
                        <a:rPr lang="en-US" sz="1400" kern="100">
                          <a:effectLst/>
                        </a:rPr>
                        <a:t>  </a:t>
                      </a:r>
                      <a:r>
                        <a:rPr lang="zh-CN" sz="1400" kern="100">
                          <a:effectLst/>
                        </a:rPr>
                        <a:t>唐灵通</a:t>
                      </a:r>
                      <a:endParaRPr lang="zh-CN" sz="1400" kern="100">
                        <a:effectLst/>
                      </a:endParaRPr>
                    </a:p>
                    <a:p>
                      <a:pPr algn="just">
                        <a:spcAft>
                          <a:spcPts val="0"/>
                        </a:spcAft>
                      </a:pPr>
                      <a:r>
                        <a:rPr lang="zh-CN" sz="1400" kern="100">
                          <a:effectLst/>
                        </a:rPr>
                        <a:t>刘纯玮</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化工与环境学院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张</a:t>
                      </a:r>
                      <a:r>
                        <a:rPr lang="en-US" sz="1400" kern="100" dirty="0">
                          <a:effectLst/>
                        </a:rPr>
                        <a:t>   </a:t>
                      </a:r>
                      <a:r>
                        <a:rPr lang="zh-CN" sz="1400" kern="100" dirty="0">
                          <a:effectLst/>
                        </a:rPr>
                        <a:t>峰</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8" name="流程图: 过程 7"/>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lstStyle/>
          <a:p>
            <a:pPr algn="ctr">
              <a:defRPr/>
            </a:pPr>
            <a:endParaRPr lang="zh-CN" altLang="en-US" sz="1350" kern="0" smtClean="0">
              <a:solidFill>
                <a:prstClr val="white"/>
              </a:solidFill>
            </a:endParaRPr>
          </a:p>
        </p:txBody>
      </p:sp>
      <p:sp>
        <p:nvSpPr>
          <p:cNvPr id="11" name="文本框 32"/>
          <p:cNvSpPr txBox="1"/>
          <p:nvPr/>
        </p:nvSpPr>
        <p:spPr>
          <a:xfrm>
            <a:off x="323528" y="72453"/>
            <a:ext cx="8499848" cy="461665"/>
          </a:xfrm>
          <a:prstGeom prst="rect">
            <a:avLst/>
          </a:prstGeom>
          <a:noFill/>
        </p:spPr>
        <p:txBody>
          <a:bodyPr wrap="square" rtlCol="0">
            <a:spAutoFit/>
          </a:bodyPr>
          <a:lstStyle/>
          <a:p>
            <a:r>
              <a:rPr lang="zh-CN" altLang="en-US" sz="2400" b="1" kern="0" dirty="0" smtClean="0">
                <a:solidFill>
                  <a:prstClr val="white"/>
                </a:solidFill>
                <a:latin typeface="微软雅黑" panose="020B0503020204020204" pitchFamily="34" charset="-122"/>
                <a:ea typeface="微软雅黑" panose="020B0503020204020204" pitchFamily="34" charset="-122"/>
              </a:rPr>
              <a:t>三 我</a:t>
            </a:r>
            <a:r>
              <a:rPr lang="zh-CN" altLang="en-US" sz="2400" b="1" kern="0" dirty="0">
                <a:solidFill>
                  <a:prstClr val="white"/>
                </a:solidFill>
                <a:latin typeface="微软雅黑" panose="020B0503020204020204" pitchFamily="34" charset="-122"/>
                <a:ea typeface="微软雅黑" panose="020B0503020204020204" pitchFamily="34" charset="-122"/>
              </a:rPr>
              <a:t>校参加北京高校社会实践优秀论文评选获奖名单</a:t>
            </a:r>
            <a:endParaRPr lang="zh-CN" altLang="en-US" sz="2400" b="1" kern="0" dirty="0" smtClean="0">
              <a:solidFill>
                <a:prstClr val="white"/>
              </a:solidFill>
              <a:latin typeface="微软雅黑" panose="020B0503020204020204" pitchFamily="34" charset="-122"/>
              <a:ea typeface="微软雅黑" panose="020B0503020204020204" pitchFamily="34" charset="-122"/>
            </a:endParaRPr>
          </a:p>
        </p:txBody>
      </p:sp>
      <p:pic>
        <p:nvPicPr>
          <p:cNvPr id="14"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79512" y="1273328"/>
            <a:ext cx="8424936" cy="535531"/>
          </a:xfrm>
          <a:prstGeom prst="rect">
            <a:avLst/>
          </a:prstGeom>
          <a:noFill/>
        </p:spPr>
        <p:txBody>
          <a:bodyPr wrap="square" rtlCol="0">
            <a:spAutoFit/>
          </a:bodyPr>
          <a:lstStyle/>
          <a:p>
            <a:pPr marL="342900" indent="-342900">
              <a:lnSpc>
                <a:spcPct val="120000"/>
              </a:lnSpc>
              <a:buFont typeface="Wingdings" panose="05000000000000000000" charset="0"/>
              <a:buChar char="Ø"/>
            </a:pPr>
            <a:endParaRPr lang="zh-CN" altLang="en-US" sz="2400" b="1" dirty="0">
              <a:solidFill>
                <a:prstClr val="black"/>
              </a:solidFill>
            </a:endParaRPr>
          </a:p>
        </p:txBody>
      </p:sp>
      <p:graphicFrame>
        <p:nvGraphicFramePr>
          <p:cNvPr id="2" name="表格 1"/>
          <p:cNvGraphicFramePr>
            <a:graphicFrameLocks noGrp="1"/>
          </p:cNvGraphicFramePr>
          <p:nvPr/>
        </p:nvGraphicFramePr>
        <p:xfrm>
          <a:off x="119380" y="599440"/>
          <a:ext cx="8821420" cy="4587875"/>
        </p:xfrm>
        <a:graphic>
          <a:graphicData uri="http://schemas.openxmlformats.org/drawingml/2006/table">
            <a:tbl>
              <a:tblPr firstRow="1" firstCol="1" bandRow="1">
                <a:tableStyleId>{5C22544A-7EE6-4342-B048-85BDC9FD1C3A}</a:tableStyleId>
              </a:tblPr>
              <a:tblGrid>
                <a:gridCol w="706755"/>
                <a:gridCol w="3347085"/>
                <a:gridCol w="854710"/>
                <a:gridCol w="1850390"/>
                <a:gridCol w="1076325"/>
                <a:gridCol w="986155"/>
              </a:tblGrid>
              <a:tr h="515620">
                <a:tc>
                  <a:txBody>
                    <a:bodyPr/>
                    <a:p>
                      <a:pPr algn="just">
                        <a:spcAft>
                          <a:spcPts val="0"/>
                        </a:spcAft>
                      </a:pPr>
                      <a:r>
                        <a:rPr lang="zh-CN" sz="1400" kern="100" dirty="0">
                          <a:effectLst/>
                        </a:rPr>
                        <a:t>年度</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dirty="0">
                          <a:effectLst/>
                        </a:rPr>
                        <a:t>论文题目</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a:effectLst/>
                        </a:rPr>
                        <a:t>获奖类别</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dirty="0">
                          <a:effectLst/>
                        </a:rPr>
                        <a:t>作者</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a:effectLst/>
                        </a:rPr>
                        <a:t>学院</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p>
                      <a:pPr algn="just">
                        <a:spcAft>
                          <a:spcPts val="0"/>
                        </a:spcAft>
                      </a:pPr>
                      <a:r>
                        <a:rPr lang="zh-CN" sz="1400" kern="100">
                          <a:effectLst/>
                        </a:rPr>
                        <a:t>指导教师</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514985">
                <a:tc>
                  <a:txBody>
                    <a:bodyPr/>
                    <a:lstStyle/>
                    <a:p>
                      <a:pPr algn="just">
                        <a:spcAft>
                          <a:spcPts val="0"/>
                        </a:spcAft>
                      </a:pPr>
                      <a:r>
                        <a:rPr lang="en-US" sz="1400" kern="100" dirty="0">
                          <a:effectLst/>
                        </a:rPr>
                        <a:t>2013</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基于手机媒体的大学生思想政治理论课移动学习有效性探究</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特等奖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王朔 </a:t>
                      </a:r>
                      <a:r>
                        <a:rPr lang="en-US" altLang="zh-CN" sz="1400" kern="100" dirty="0" smtClean="0">
                          <a:effectLst/>
                        </a:rPr>
                        <a:t>   </a:t>
                      </a:r>
                      <a:r>
                        <a:rPr lang="zh-CN" sz="1400" kern="100" dirty="0" smtClean="0">
                          <a:effectLst/>
                        </a:rPr>
                        <a:t>崔梦林 </a:t>
                      </a:r>
                      <a:r>
                        <a:rPr lang="en-US" altLang="zh-CN" sz="1400" kern="100" dirty="0" smtClean="0">
                          <a:effectLst/>
                        </a:rPr>
                        <a:t>   </a:t>
                      </a:r>
                      <a:r>
                        <a:rPr lang="zh-CN" sz="1400" kern="100" dirty="0" smtClean="0">
                          <a:effectLst/>
                        </a:rPr>
                        <a:t>刘</a:t>
                      </a:r>
                      <a:r>
                        <a:rPr lang="zh-CN" sz="1400" kern="100" dirty="0">
                          <a:effectLst/>
                        </a:rPr>
                        <a:t>扬 </a:t>
                      </a:r>
                      <a:endParaRPr lang="en-US" altLang="zh-CN" sz="1400" kern="100" dirty="0" smtClean="0">
                        <a:effectLst/>
                      </a:endParaRPr>
                    </a:p>
                    <a:p>
                      <a:pPr algn="just">
                        <a:spcAft>
                          <a:spcPts val="0"/>
                        </a:spcAft>
                      </a:pPr>
                      <a:r>
                        <a:rPr lang="zh-CN" sz="1400" kern="100" dirty="0" smtClean="0">
                          <a:effectLst/>
                        </a:rPr>
                        <a:t>杨</a:t>
                      </a:r>
                      <a:r>
                        <a:rPr lang="zh-CN" sz="1400" kern="100" dirty="0">
                          <a:effectLst/>
                        </a:rPr>
                        <a:t>时甜 </a:t>
                      </a:r>
                      <a:r>
                        <a:rPr lang="en-US" altLang="zh-CN" sz="1400" kern="100" dirty="0" smtClean="0">
                          <a:effectLst/>
                        </a:rPr>
                        <a:t>  </a:t>
                      </a:r>
                      <a:r>
                        <a:rPr lang="zh-CN" sz="1400" kern="100" dirty="0" smtClean="0">
                          <a:effectLst/>
                        </a:rPr>
                        <a:t>徐潇 </a:t>
                      </a:r>
                      <a:r>
                        <a:rPr lang="en-US" altLang="zh-CN" sz="1400" kern="100" dirty="0" smtClean="0">
                          <a:effectLst/>
                        </a:rPr>
                        <a:t>  </a:t>
                      </a:r>
                      <a:r>
                        <a:rPr lang="zh-CN" sz="1400" kern="100" dirty="0" smtClean="0">
                          <a:effectLst/>
                        </a:rPr>
                        <a:t>徐</a:t>
                      </a:r>
                      <a:r>
                        <a:rPr lang="zh-CN" sz="1400" kern="100" dirty="0">
                          <a:effectLst/>
                        </a:rPr>
                        <a:t>沛豪</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管理与经济学院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刘婧</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r>
              <a:tr h="514985">
                <a:tc>
                  <a:txBody>
                    <a:bodyPr/>
                    <a:lstStyle/>
                    <a:p>
                      <a:pPr algn="just">
                        <a:spcAft>
                          <a:spcPts val="0"/>
                        </a:spcAft>
                      </a:pPr>
                      <a:r>
                        <a:rPr lang="en-US" sz="1400" kern="100">
                          <a:effectLst/>
                        </a:rPr>
                        <a:t>2013</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大学生短期支教双赢模式研究</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一等奖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贺子畔 </a:t>
                      </a:r>
                      <a:r>
                        <a:rPr lang="en-US" altLang="zh-CN" sz="1400" kern="100" dirty="0" smtClean="0">
                          <a:effectLst/>
                        </a:rPr>
                        <a:t>  </a:t>
                      </a:r>
                      <a:r>
                        <a:rPr lang="zh-CN" sz="1400" kern="100" dirty="0" smtClean="0">
                          <a:effectLst/>
                        </a:rPr>
                        <a:t>贺巧鑫 </a:t>
                      </a:r>
                      <a:r>
                        <a:rPr lang="en-US" altLang="zh-CN" sz="1400" kern="100" dirty="0" smtClean="0">
                          <a:effectLst/>
                        </a:rPr>
                        <a:t>  </a:t>
                      </a:r>
                      <a:r>
                        <a:rPr lang="zh-CN" sz="1400" kern="100" dirty="0" smtClean="0">
                          <a:effectLst/>
                        </a:rPr>
                        <a:t>霍</a:t>
                      </a:r>
                      <a:r>
                        <a:rPr lang="zh-CN" sz="1400" kern="100" dirty="0">
                          <a:effectLst/>
                        </a:rPr>
                        <a:t>红</a:t>
                      </a:r>
                      <a:r>
                        <a:rPr lang="en-US" sz="1400" kern="100" dirty="0">
                          <a:effectLst/>
                        </a:rPr>
                        <a:t>  </a:t>
                      </a:r>
                      <a:endParaRPr lang="en-US" sz="1400" kern="100" dirty="0" smtClean="0">
                        <a:effectLst/>
                      </a:endParaRPr>
                    </a:p>
                    <a:p>
                      <a:pPr algn="just">
                        <a:spcAft>
                          <a:spcPts val="0"/>
                        </a:spcAft>
                      </a:pPr>
                      <a:r>
                        <a:rPr lang="zh-CN" sz="1400" kern="100" dirty="0" smtClean="0">
                          <a:effectLst/>
                        </a:rPr>
                        <a:t>兰</a:t>
                      </a:r>
                      <a:r>
                        <a:rPr lang="zh-CN" sz="1400" kern="100" dirty="0">
                          <a:effectLst/>
                        </a:rPr>
                        <a:t>云鹤 </a:t>
                      </a:r>
                      <a:r>
                        <a:rPr lang="en-US" altLang="zh-CN" sz="1400" kern="100" baseline="0" dirty="0" smtClean="0">
                          <a:effectLst/>
                        </a:rPr>
                        <a:t>   </a:t>
                      </a:r>
                      <a:r>
                        <a:rPr lang="zh-CN" sz="1400" kern="100" dirty="0" smtClean="0">
                          <a:effectLst/>
                        </a:rPr>
                        <a:t>蓝</a:t>
                      </a:r>
                      <a:r>
                        <a:rPr lang="zh-CN" sz="1400" kern="100" dirty="0">
                          <a:effectLst/>
                        </a:rPr>
                        <a:t>茵</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化工与环境学院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季雨</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687070">
                <a:tc>
                  <a:txBody>
                    <a:bodyPr/>
                    <a:lstStyle/>
                    <a:p>
                      <a:pPr algn="just">
                        <a:spcAft>
                          <a:spcPts val="0"/>
                        </a:spcAft>
                      </a:pPr>
                      <a:r>
                        <a:rPr lang="en-US" sz="1400" kern="100">
                          <a:effectLst/>
                        </a:rPr>
                        <a:t>2013</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北京市空巢老人生活现状调查报告——以北京房山区为例</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二等奖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乐轶伦 </a:t>
                      </a:r>
                      <a:r>
                        <a:rPr lang="en-US" altLang="zh-CN" sz="1400" kern="100" dirty="0" smtClean="0">
                          <a:effectLst/>
                        </a:rPr>
                        <a:t>  </a:t>
                      </a:r>
                      <a:r>
                        <a:rPr lang="zh-CN" sz="1400" kern="100" dirty="0" smtClean="0">
                          <a:effectLst/>
                        </a:rPr>
                        <a:t>牛</a:t>
                      </a:r>
                      <a:r>
                        <a:rPr lang="zh-CN" sz="1400" kern="100" dirty="0">
                          <a:effectLst/>
                        </a:rPr>
                        <a:t>尊 </a:t>
                      </a:r>
                      <a:r>
                        <a:rPr lang="en-US" altLang="zh-CN" sz="1400" kern="100" baseline="0" dirty="0" smtClean="0">
                          <a:effectLst/>
                        </a:rPr>
                        <a:t>  </a:t>
                      </a:r>
                      <a:r>
                        <a:rPr lang="zh-CN" sz="1400" kern="100" dirty="0" smtClean="0">
                          <a:effectLst/>
                        </a:rPr>
                        <a:t>牛子奕</a:t>
                      </a:r>
                      <a:r>
                        <a:rPr lang="en-US" sz="1400" kern="100" dirty="0" smtClean="0">
                          <a:effectLst/>
                        </a:rPr>
                        <a:t>  </a:t>
                      </a:r>
                      <a:r>
                        <a:rPr lang="zh-CN" sz="1400" kern="100" dirty="0">
                          <a:effectLst/>
                        </a:rPr>
                        <a:t>任伟基</a:t>
                      </a:r>
                      <a:r>
                        <a:rPr lang="en-US" sz="1400" kern="100" dirty="0">
                          <a:effectLst/>
                        </a:rPr>
                        <a:t>  </a:t>
                      </a:r>
                      <a:r>
                        <a:rPr lang="en-US" sz="1400" kern="100" dirty="0" smtClean="0">
                          <a:effectLst/>
                        </a:rPr>
                        <a:t> </a:t>
                      </a:r>
                      <a:r>
                        <a:rPr lang="zh-CN" sz="1400" kern="100" dirty="0" smtClean="0">
                          <a:effectLst/>
                        </a:rPr>
                        <a:t>沈</a:t>
                      </a:r>
                      <a:r>
                        <a:rPr lang="zh-CN" sz="1400" kern="100" dirty="0">
                          <a:effectLst/>
                        </a:rPr>
                        <a:t>一燃</a:t>
                      </a:r>
                      <a:r>
                        <a:rPr lang="en-US" sz="1400" kern="100" dirty="0">
                          <a:effectLst/>
                        </a:rPr>
                        <a:t>  </a:t>
                      </a:r>
                      <a:r>
                        <a:rPr lang="en-US" sz="1400" kern="100" dirty="0" smtClean="0">
                          <a:effectLst/>
                        </a:rPr>
                        <a:t>   </a:t>
                      </a:r>
                      <a:r>
                        <a:rPr lang="zh-CN" sz="1400" kern="100" dirty="0" smtClean="0">
                          <a:effectLst/>
                        </a:rPr>
                        <a:t>程</a:t>
                      </a:r>
                      <a:r>
                        <a:rPr lang="zh-CN" sz="1400" kern="100" dirty="0">
                          <a:effectLst/>
                        </a:rPr>
                        <a:t>健 </a:t>
                      </a:r>
                      <a:endParaRPr lang="zh-CN" sz="1400" kern="100" dirty="0">
                        <a:effectLst/>
                      </a:endParaRPr>
                    </a:p>
                    <a:p>
                      <a:pPr algn="just">
                        <a:spcAft>
                          <a:spcPts val="0"/>
                        </a:spcAft>
                      </a:pPr>
                      <a:r>
                        <a:rPr lang="zh-CN" sz="1400" kern="100" dirty="0">
                          <a:effectLst/>
                        </a:rPr>
                        <a:t>曹先乐</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信息与电子学院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江大伟</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513715">
                <a:tc>
                  <a:txBody>
                    <a:bodyPr/>
                    <a:lstStyle/>
                    <a:p>
                      <a:pPr algn="just">
                        <a:spcAft>
                          <a:spcPts val="0"/>
                        </a:spcAft>
                      </a:pPr>
                      <a:r>
                        <a:rPr lang="en-US" sz="1400" kern="100">
                          <a:effectLst/>
                        </a:rPr>
                        <a:t>2014</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北京市垃圾分类、处理与回收现况及对策研究</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一等奖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黄凌云、王远明</a:t>
                      </a:r>
                      <a:r>
                        <a:rPr lang="zh-CN" sz="1400" kern="100" dirty="0" smtClean="0">
                          <a:effectLst/>
                        </a:rPr>
                        <a:t>、</a:t>
                      </a:r>
                      <a:endParaRPr lang="en-US" altLang="zh-CN" sz="1400" kern="100" dirty="0" smtClean="0">
                        <a:effectLst/>
                      </a:endParaRPr>
                    </a:p>
                    <a:p>
                      <a:pPr algn="just">
                        <a:spcAft>
                          <a:spcPts val="0"/>
                        </a:spcAft>
                      </a:pPr>
                      <a:r>
                        <a:rPr lang="zh-CN" sz="1400" kern="100" dirty="0" smtClean="0">
                          <a:effectLst/>
                        </a:rPr>
                        <a:t>李奕</a:t>
                      </a:r>
                      <a:r>
                        <a:rPr lang="zh-CN" sz="1400" kern="100" dirty="0">
                          <a:effectLst/>
                        </a:rPr>
                        <a:t>鋆</a:t>
                      </a: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软件学院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郭丽萍</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687070">
                <a:tc>
                  <a:txBody>
                    <a:bodyPr/>
                    <a:lstStyle/>
                    <a:p>
                      <a:pPr algn="just">
                        <a:spcAft>
                          <a:spcPts val="0"/>
                        </a:spcAft>
                      </a:pPr>
                      <a:r>
                        <a:rPr lang="en-US" sz="1400" kern="100">
                          <a:effectLst/>
                        </a:rPr>
                        <a:t>2014</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en-US" sz="1400" kern="100" dirty="0">
                          <a:effectLst/>
                        </a:rPr>
                        <a:t>MOOC</a:t>
                      </a:r>
                      <a:r>
                        <a:rPr lang="zh-CN" sz="1400" kern="100" dirty="0">
                          <a:effectLst/>
                        </a:rPr>
                        <a:t>的吸引力与排斥力：“慕课”课程在中国高校大学生中的接受及完成情况的调查——以中国</a:t>
                      </a:r>
                      <a:r>
                        <a:rPr lang="en-US" sz="1400" kern="100" dirty="0">
                          <a:effectLst/>
                        </a:rPr>
                        <a:t>985</a:t>
                      </a:r>
                      <a:r>
                        <a:rPr lang="zh-CN" sz="1400" kern="100" dirty="0">
                          <a:effectLst/>
                        </a:rPr>
                        <a:t>大学为例</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二等奖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dirty="0">
                          <a:effectLst/>
                        </a:rPr>
                        <a:t>裴逸青、马雪、</a:t>
                      </a:r>
                      <a:endParaRPr lang="zh-CN" sz="1400" kern="100" dirty="0">
                        <a:effectLst/>
                      </a:endParaRPr>
                    </a:p>
                    <a:p>
                      <a:pPr algn="just">
                        <a:spcAft>
                          <a:spcPts val="0"/>
                        </a:spcAft>
                      </a:pPr>
                      <a:r>
                        <a:rPr lang="zh-CN" sz="1400" kern="100" dirty="0">
                          <a:effectLst/>
                        </a:rPr>
                        <a:t>于茉浓</a:t>
                      </a:r>
                      <a:endParaRPr lang="zh-CN" sz="1400" kern="100" dirty="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物理学院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赵亮</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514350">
                <a:tc>
                  <a:txBody>
                    <a:bodyPr/>
                    <a:lstStyle/>
                    <a:p>
                      <a:pPr algn="just">
                        <a:spcAft>
                          <a:spcPts val="0"/>
                        </a:spcAft>
                      </a:pPr>
                      <a:r>
                        <a:rPr lang="en-US" sz="1400" kern="100">
                          <a:effectLst/>
                        </a:rPr>
                        <a:t>2014</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中国体育人才体教结合良性培养路径研究——以北理工足球队的成功为例</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二等奖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宋浩哲、青芸、王雨竹</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管理与经济学院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季雨</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r h="640080">
                <a:tc>
                  <a:txBody>
                    <a:bodyPr/>
                    <a:lstStyle/>
                    <a:p>
                      <a:pPr algn="just">
                        <a:spcAft>
                          <a:spcPts val="0"/>
                        </a:spcAft>
                      </a:pPr>
                      <a:r>
                        <a:rPr lang="en-US" sz="1400" kern="100">
                          <a:effectLst/>
                        </a:rPr>
                        <a:t>2015</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当代青年抗战历史观的调查分析</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一等奖</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李家豪、韩欣悦、吴冠男、魏美丽、吴东雪、韦骁俊、韦钟嵘</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信息学院</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c>
                  <a:txBody>
                    <a:bodyPr/>
                    <a:lstStyle/>
                    <a:p>
                      <a:pPr algn="just">
                        <a:spcAft>
                          <a:spcPts val="0"/>
                        </a:spcAft>
                      </a:pPr>
                      <a:r>
                        <a:rPr lang="zh-CN" sz="1400" kern="100">
                          <a:effectLst/>
                        </a:rPr>
                        <a:t>王娟</a:t>
                      </a:r>
                      <a:endParaRPr lang="zh-CN" sz="1400" kern="100">
                        <a:effectLst/>
                        <a:latin typeface="Calibri" panose="020F0502020204030204"/>
                        <a:ea typeface="宋体" panose="02010600030101010101" pitchFamily="2" charset="-122"/>
                        <a:cs typeface="Times New Roman" panose="02020603050405020304"/>
                      </a:endParaRPr>
                    </a:p>
                  </a:txBody>
                  <a:tcPr marL="50517" marR="50517" marT="0" marB="0"/>
                </a:tc>
              </a:tr>
            </a:tbl>
          </a:graphicData>
        </a:graphic>
      </p:graphicFrame>
      <p:sp>
        <p:nvSpPr>
          <p:cNvPr id="3" name="流程图: 过程 2"/>
          <p:cNvSpPr/>
          <p:nvPr/>
        </p:nvSpPr>
        <p:spPr>
          <a:xfrm>
            <a:off x="0" y="0"/>
            <a:ext cx="9144000" cy="599585"/>
          </a:xfrm>
          <a:prstGeom prst="flowChartProcess">
            <a:avLst/>
          </a:prstGeom>
          <a:solidFill>
            <a:srgbClr val="9A1721"/>
          </a:solidFill>
          <a:ln w="12700" cap="flat" cmpd="sng" algn="ctr">
            <a:noFill/>
            <a:prstDash val="solid"/>
            <a:miter lim="800000"/>
          </a:ln>
          <a:effectLst/>
        </p:spPr>
        <p:txBody>
          <a:bodyPr rtlCol="0" anchor="ctr"/>
          <a:p>
            <a:pPr algn="ctr">
              <a:defRPr/>
            </a:pPr>
            <a:endParaRPr lang="zh-CN" altLang="en-US" sz="1350" kern="0" smtClean="0">
              <a:solidFill>
                <a:prstClr val="white"/>
              </a:solidFill>
            </a:endParaRPr>
          </a:p>
        </p:txBody>
      </p:sp>
      <p:sp>
        <p:nvSpPr>
          <p:cNvPr id="11" name="文本框 32"/>
          <p:cNvSpPr txBox="1"/>
          <p:nvPr/>
        </p:nvSpPr>
        <p:spPr>
          <a:xfrm>
            <a:off x="323528" y="72453"/>
            <a:ext cx="8499848" cy="461665"/>
          </a:xfrm>
          <a:prstGeom prst="rect">
            <a:avLst/>
          </a:prstGeom>
          <a:noFill/>
        </p:spPr>
        <p:txBody>
          <a:bodyPr wrap="square" rtlCol="0">
            <a:spAutoFit/>
          </a:bodyPr>
          <a:p>
            <a:r>
              <a:rPr lang="zh-CN" altLang="en-US" sz="2400" b="1" kern="0" dirty="0" smtClean="0">
                <a:solidFill>
                  <a:prstClr val="white"/>
                </a:solidFill>
                <a:latin typeface="微软雅黑" panose="020B0503020204020204" pitchFamily="34" charset="-122"/>
                <a:ea typeface="微软雅黑" panose="020B0503020204020204" pitchFamily="34" charset="-122"/>
              </a:rPr>
              <a:t>三 我</a:t>
            </a:r>
            <a:r>
              <a:rPr lang="zh-CN" altLang="en-US" sz="2400" b="1" kern="0" dirty="0">
                <a:solidFill>
                  <a:prstClr val="white"/>
                </a:solidFill>
                <a:latin typeface="微软雅黑" panose="020B0503020204020204" pitchFamily="34" charset="-122"/>
                <a:ea typeface="微软雅黑" panose="020B0503020204020204" pitchFamily="34" charset="-122"/>
              </a:rPr>
              <a:t>校参加北京高校社会实践优秀论文评选获奖名单</a:t>
            </a:r>
            <a:endParaRPr lang="zh-CN" altLang="en-US" sz="2400" b="1" kern="0" dirty="0" smtClean="0">
              <a:solidFill>
                <a:prstClr val="white"/>
              </a:solidFill>
              <a:latin typeface="微软雅黑" panose="020B0503020204020204" pitchFamily="34" charset="-122"/>
              <a:ea typeface="微软雅黑" panose="020B0503020204020204" pitchFamily="34" charset="-122"/>
            </a:endParaRPr>
          </a:p>
        </p:txBody>
      </p:sp>
      <p:pic>
        <p:nvPicPr>
          <p:cNvPr id="14" name="Picture 2" descr="D:\康凯\进行中\北理工\new ppt\导图\10-16\2-01.png"/>
          <p:cNvPicPr>
            <a:picLocks noChangeAspect="1" noChangeArrowheads="1"/>
          </p:cNvPicPr>
          <p:nvPr/>
        </p:nvPicPr>
        <p:blipFill rotWithShape="1">
          <a:blip r:embed="rId1" cstate="print">
            <a:lum bright="70000" contrast="-70000"/>
          </a:blip>
          <a:srcRect l="74604" t="90131" r="-1747" b="1693"/>
          <a:stretch>
            <a:fillRect/>
          </a:stretch>
        </p:blipFill>
        <p:spPr bwMode="auto">
          <a:xfrm>
            <a:off x="6778396" y="88161"/>
            <a:ext cx="2558327" cy="423262"/>
          </a:xfrm>
          <a:prstGeom prst="rect">
            <a:avLst/>
          </a:prstGeom>
          <a:noFill/>
          <a:ln w="9525">
            <a:noFill/>
            <a:miter lim="800000"/>
            <a:headEnd/>
            <a:tailEnd/>
          </a:ln>
        </p:spPr>
      </p:pic>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78425"/>
            <a:ext cx="91440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时装设计">
  <a:themeElements>
    <a:clrScheme name="时装设计">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黑领结">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时装设计">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Default Design">
  <a:themeElements>
    <a:clrScheme name="Default Design 3">
      <a:dk1>
        <a:srgbClr val="000066"/>
      </a:dk1>
      <a:lt1>
        <a:srgbClr val="FFFFFF"/>
      </a:lt1>
      <a:dk2>
        <a:srgbClr val="FFFFE7"/>
      </a:dk2>
      <a:lt2>
        <a:srgbClr val="B2B2B2"/>
      </a:lt2>
      <a:accent1>
        <a:srgbClr val="6D77BF"/>
      </a:accent1>
      <a:accent2>
        <a:srgbClr val="FF9966"/>
      </a:accent2>
      <a:accent3>
        <a:srgbClr val="FFFFFF"/>
      </a:accent3>
      <a:accent4>
        <a:srgbClr val="000056"/>
      </a:accent4>
      <a:accent5>
        <a:srgbClr val="BABDDC"/>
      </a:accent5>
      <a:accent6>
        <a:srgbClr val="E78A5C"/>
      </a:accent6>
      <a:hlink>
        <a:srgbClr val="A959A1"/>
      </a:hlink>
      <a:folHlink>
        <a:srgbClr val="3AABC6"/>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Design 1">
        <a:dk1>
          <a:srgbClr val="000066"/>
        </a:dk1>
        <a:lt1>
          <a:srgbClr val="FFFFFF"/>
        </a:lt1>
        <a:dk2>
          <a:srgbClr val="FFFFE7"/>
        </a:dk2>
        <a:lt2>
          <a:srgbClr val="DDDDDD"/>
        </a:lt2>
        <a:accent1>
          <a:srgbClr val="B2B2B2"/>
        </a:accent1>
        <a:accent2>
          <a:srgbClr val="FF9933"/>
        </a:accent2>
        <a:accent3>
          <a:srgbClr val="FFFFFF"/>
        </a:accent3>
        <a:accent4>
          <a:srgbClr val="000056"/>
        </a:accent4>
        <a:accent5>
          <a:srgbClr val="D5D5D5"/>
        </a:accent5>
        <a:accent6>
          <a:srgbClr val="E78A2D"/>
        </a:accent6>
        <a:hlink>
          <a:srgbClr val="6A9EB0"/>
        </a:hlink>
        <a:folHlink>
          <a:srgbClr val="336699"/>
        </a:folHlink>
      </a:clrScheme>
      <a:clrMap bg1="lt1" tx1="dk1" bg2="lt2" tx2="dk2" accent1="accent1" accent2="accent2" accent3="accent3" accent4="accent4" accent5="accent5" accent6="accent6" hlink="hlink" folHlink="folHlink"/>
    </a:extraClrScheme>
    <a:extraClrScheme>
      <a:clrScheme name="Default Design 2">
        <a:dk1>
          <a:srgbClr val="000066"/>
        </a:dk1>
        <a:lt1>
          <a:srgbClr val="FFFFFF"/>
        </a:lt1>
        <a:dk2>
          <a:srgbClr val="FFFFFF"/>
        </a:dk2>
        <a:lt2>
          <a:srgbClr val="B2B2B2"/>
        </a:lt2>
        <a:accent1>
          <a:srgbClr val="C0D070"/>
        </a:accent1>
        <a:accent2>
          <a:srgbClr val="0099CC"/>
        </a:accent2>
        <a:accent3>
          <a:srgbClr val="FFFFFF"/>
        </a:accent3>
        <a:accent4>
          <a:srgbClr val="000056"/>
        </a:accent4>
        <a:accent5>
          <a:srgbClr val="DCE4BB"/>
        </a:accent5>
        <a:accent6>
          <a:srgbClr val="008AB9"/>
        </a:accent6>
        <a:hlink>
          <a:srgbClr val="CA9938"/>
        </a:hlink>
        <a:folHlink>
          <a:srgbClr val="166A84"/>
        </a:folHlink>
      </a:clrScheme>
      <a:clrMap bg1="lt1" tx1="dk1" bg2="lt2" tx2="dk2" accent1="accent1" accent2="accent2" accent3="accent3" accent4="accent4" accent5="accent5" accent6="accent6" hlink="hlink" folHlink="folHlink"/>
    </a:extraClrScheme>
    <a:extraClrScheme>
      <a:clrScheme name="Default Design 3">
        <a:dk1>
          <a:srgbClr val="000066"/>
        </a:dk1>
        <a:lt1>
          <a:srgbClr val="FFFFFF"/>
        </a:lt1>
        <a:dk2>
          <a:srgbClr val="FFFFE7"/>
        </a:dk2>
        <a:lt2>
          <a:srgbClr val="B2B2B2"/>
        </a:lt2>
        <a:accent1>
          <a:srgbClr val="6D77BF"/>
        </a:accent1>
        <a:accent2>
          <a:srgbClr val="FF9966"/>
        </a:accent2>
        <a:accent3>
          <a:srgbClr val="FFFFFF"/>
        </a:accent3>
        <a:accent4>
          <a:srgbClr val="000056"/>
        </a:accent4>
        <a:accent5>
          <a:srgbClr val="BABDDC"/>
        </a:accent5>
        <a:accent6>
          <a:srgbClr val="E78A5C"/>
        </a:accent6>
        <a:hlink>
          <a:srgbClr val="A959A1"/>
        </a:hlink>
        <a:folHlink>
          <a:srgbClr val="3AABC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15524</Words>
  <Application>WPS 演示</Application>
  <PresentationFormat>全屏显示(16:10)</PresentationFormat>
  <Paragraphs>1792</Paragraphs>
  <Slides>77</Slides>
  <Notes>11</Notes>
  <HiddenSlides>0</HiddenSlides>
  <MMClips>0</MMClips>
  <ScaleCrop>false</ScaleCrop>
  <HeadingPairs>
    <vt:vector size="8" baseType="variant">
      <vt:variant>
        <vt:lpstr>已用的字体</vt:lpstr>
      </vt:variant>
      <vt:variant>
        <vt:i4>23</vt:i4>
      </vt:variant>
      <vt:variant>
        <vt:lpstr>主题</vt:lpstr>
      </vt:variant>
      <vt:variant>
        <vt:i4>8</vt:i4>
      </vt:variant>
      <vt:variant>
        <vt:lpstr>嵌入 OLE 服务器</vt:lpstr>
      </vt:variant>
      <vt:variant>
        <vt:i4>3</vt:i4>
      </vt:variant>
      <vt:variant>
        <vt:lpstr>幻灯片标题</vt:lpstr>
      </vt:variant>
      <vt:variant>
        <vt:i4>77</vt:i4>
      </vt:variant>
    </vt:vector>
  </HeadingPairs>
  <TitlesOfParts>
    <vt:vector size="111" baseType="lpstr">
      <vt:lpstr>Arial</vt:lpstr>
      <vt:lpstr>宋体</vt:lpstr>
      <vt:lpstr>Wingdings</vt:lpstr>
      <vt:lpstr>Wingdings 2</vt:lpstr>
      <vt:lpstr>微软雅黑</vt:lpstr>
      <vt:lpstr>楷体_GB2312</vt:lpstr>
      <vt:lpstr>黑体</vt:lpstr>
      <vt:lpstr>Arial Black</vt:lpstr>
      <vt:lpstr>华文新魏</vt:lpstr>
      <vt:lpstr>DFKai-SB</vt:lpstr>
      <vt:lpstr>隶书</vt:lpstr>
      <vt:lpstr>楷体</vt:lpstr>
      <vt:lpstr>Calibri</vt:lpstr>
      <vt:lpstr>Wingdings</vt:lpstr>
      <vt:lpstr>Arial</vt:lpstr>
      <vt:lpstr>Times New Roman</vt:lpstr>
      <vt:lpstr>Arial Unicode MS</vt:lpstr>
      <vt:lpstr>方正舒体</vt:lpstr>
      <vt:lpstr>华文隶书</vt:lpstr>
      <vt:lpstr>华文琥珀</vt:lpstr>
      <vt:lpstr>Garamond</vt:lpstr>
      <vt:lpstr>仿宋</vt:lpstr>
      <vt:lpstr>新宋体</vt:lpstr>
      <vt:lpstr>Office 主题</vt:lpstr>
      <vt:lpstr>1_Office 主题</vt:lpstr>
      <vt:lpstr>2_Office 主题</vt:lpstr>
      <vt:lpstr>3_Office 主题</vt:lpstr>
      <vt:lpstr>时装设计</vt:lpstr>
      <vt:lpstr>4_Office 主题</vt:lpstr>
      <vt:lpstr>5_Office 主题</vt:lpstr>
      <vt:lpstr>Default Design</vt:lpstr>
      <vt:lpstr>Photoshop.Image.7</vt:lpstr>
      <vt:lpstr>Photoshop.Image.7</vt:lpstr>
      <vt:lpstr>Photoshop.Image.7</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张焱</dc:creator>
  <cp:lastModifiedBy>abigalezhang</cp:lastModifiedBy>
  <cp:revision>280</cp:revision>
  <dcterms:created xsi:type="dcterms:W3CDTF">2013-03-19T07:25:00Z</dcterms:created>
  <dcterms:modified xsi:type="dcterms:W3CDTF">2019-05-23T06:56:03Z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